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58" r:id="rId3"/>
    <p:sldId id="259" r:id="rId4"/>
    <p:sldId id="273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5" r:id="rId21"/>
    <p:sldId id="277" r:id="rId22"/>
    <p:sldId id="278" r:id="rId23"/>
    <p:sldId id="279" r:id="rId24"/>
    <p:sldId id="282" r:id="rId25"/>
    <p:sldId id="283" r:id="rId26"/>
    <p:sldId id="284" r:id="rId27"/>
    <p:sldId id="285" r:id="rId28"/>
    <p:sldId id="291" r:id="rId29"/>
    <p:sldId id="286" r:id="rId30"/>
    <p:sldId id="292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Fix Mutation (p=0.025,σ=1)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Tabelle1!$B$2:$B$20</c:f>
              <c:numCache>
                <c:formatCode>General</c:formatCode>
                <c:ptCount val="19"/>
                <c:pt idx="0">
                  <c:v>1.3961605584642199E-2</c:v>
                </c:pt>
                <c:pt idx="1">
                  <c:v>1.6870273414776E-2</c:v>
                </c:pt>
                <c:pt idx="2">
                  <c:v>1.8615474112856301E-2</c:v>
                </c:pt>
                <c:pt idx="3">
                  <c:v>4.1884816753926697E-2</c:v>
                </c:pt>
                <c:pt idx="4">
                  <c:v>5.5264688772542203E-2</c:v>
                </c:pt>
                <c:pt idx="5">
                  <c:v>5.6428155904595698E-2</c:v>
                </c:pt>
                <c:pt idx="6">
                  <c:v>5.70098894706225E-2</c:v>
                </c:pt>
                <c:pt idx="7">
                  <c:v>5.70098894706225E-2</c:v>
                </c:pt>
                <c:pt idx="8">
                  <c:v>5.8173356602676002E-2</c:v>
                </c:pt>
                <c:pt idx="9">
                  <c:v>5.8173356602676002E-2</c:v>
                </c:pt>
                <c:pt idx="10">
                  <c:v>5.8173356602676002E-2</c:v>
                </c:pt>
                <c:pt idx="11">
                  <c:v>5.8755090168702798E-2</c:v>
                </c:pt>
                <c:pt idx="12">
                  <c:v>5.8755090168702798E-2</c:v>
                </c:pt>
                <c:pt idx="13">
                  <c:v>6.7481093659104194E-2</c:v>
                </c:pt>
                <c:pt idx="14">
                  <c:v>6.8062827225130906E-2</c:v>
                </c:pt>
                <c:pt idx="15">
                  <c:v>7.9697498545666101E-2</c:v>
                </c:pt>
                <c:pt idx="16">
                  <c:v>8.0860965677719707E-2</c:v>
                </c:pt>
                <c:pt idx="17">
                  <c:v>8.26061663757999E-2</c:v>
                </c:pt>
                <c:pt idx="18">
                  <c:v>0.169284467713787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3-49A3-B174-4B8416CFB9B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Fix Mutation (p=0.05,σ=1.5)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Tabelle1!$C$2:$C$20</c:f>
              <c:numCache>
                <c:formatCode>General</c:formatCode>
                <c:ptCount val="19"/>
                <c:pt idx="0">
                  <c:v>9.8894706224549201E-3</c:v>
                </c:pt>
                <c:pt idx="1">
                  <c:v>5.1192553810354903E-2</c:v>
                </c:pt>
                <c:pt idx="2">
                  <c:v>0.41128563118091599</c:v>
                </c:pt>
                <c:pt idx="3">
                  <c:v>0.61780104712041395</c:v>
                </c:pt>
                <c:pt idx="4">
                  <c:v>0.679464805119251</c:v>
                </c:pt>
                <c:pt idx="5">
                  <c:v>0.77719604421174504</c:v>
                </c:pt>
                <c:pt idx="6">
                  <c:v>0.78010471204187903</c:v>
                </c:pt>
                <c:pt idx="7">
                  <c:v>0.83129726585223296</c:v>
                </c:pt>
                <c:pt idx="8">
                  <c:v>0.83187899941826005</c:v>
                </c:pt>
                <c:pt idx="9">
                  <c:v>0.84351367073879502</c:v>
                </c:pt>
                <c:pt idx="10">
                  <c:v>0.84816753926700905</c:v>
                </c:pt>
                <c:pt idx="11">
                  <c:v>0.89819662594531002</c:v>
                </c:pt>
                <c:pt idx="12">
                  <c:v>0.95229784758580105</c:v>
                </c:pt>
                <c:pt idx="13">
                  <c:v>0.97149505526468405</c:v>
                </c:pt>
                <c:pt idx="14">
                  <c:v>0.97149505526468405</c:v>
                </c:pt>
                <c:pt idx="15">
                  <c:v>0.99534613147178097</c:v>
                </c:pt>
                <c:pt idx="16">
                  <c:v>0.99534613147178097</c:v>
                </c:pt>
                <c:pt idx="17">
                  <c:v>0.99825479930191496</c:v>
                </c:pt>
                <c:pt idx="18">
                  <c:v>1.03664921465968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3-49A3-B174-4B8416CFB9B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Variable Mutation</c:v>
                </c:pt>
              </c:strCache>
            </c:strRef>
          </c:tx>
          <c:spPr>
            <a:ln w="28575" cap="flat" cmpd="sng" algn="ctr">
              <a:solidFill>
                <a:schemeClr val="accent6">
                  <a:shade val="50000"/>
                </a:schemeClr>
              </a:solidFill>
              <a:prstDash val="solid"/>
              <a:miter lim="800000"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Tabelle1!$D$2:$D$20</c:f>
              <c:numCache>
                <c:formatCode>General</c:formatCode>
                <c:ptCount val="19"/>
                <c:pt idx="0">
                  <c:v>9.3077370564281607E-3</c:v>
                </c:pt>
                <c:pt idx="1">
                  <c:v>6.9226294357184498E-2</c:v>
                </c:pt>
                <c:pt idx="2">
                  <c:v>0.243746364165211</c:v>
                </c:pt>
                <c:pt idx="3">
                  <c:v>0.27283304246654899</c:v>
                </c:pt>
                <c:pt idx="4">
                  <c:v>0.62536358347876297</c:v>
                </c:pt>
                <c:pt idx="5">
                  <c:v>0.68760907504362501</c:v>
                </c:pt>
                <c:pt idx="6">
                  <c:v>0.701570680628267</c:v>
                </c:pt>
                <c:pt idx="7">
                  <c:v>0.701570680628267</c:v>
                </c:pt>
                <c:pt idx="8">
                  <c:v>0.74345549738219396</c:v>
                </c:pt>
                <c:pt idx="9">
                  <c:v>0.745200698080274</c:v>
                </c:pt>
                <c:pt idx="10">
                  <c:v>0.77254217568353101</c:v>
                </c:pt>
                <c:pt idx="11">
                  <c:v>0.96276905177427996</c:v>
                </c:pt>
                <c:pt idx="12">
                  <c:v>0.99825479930191197</c:v>
                </c:pt>
                <c:pt idx="13">
                  <c:v>1.0139616055846301</c:v>
                </c:pt>
                <c:pt idx="14">
                  <c:v>1.152414194299</c:v>
                </c:pt>
                <c:pt idx="15">
                  <c:v>1.1913903432227999</c:v>
                </c:pt>
                <c:pt idx="16">
                  <c:v>1.2059336823734701</c:v>
                </c:pt>
                <c:pt idx="17">
                  <c:v>1.20826061663758</c:v>
                </c:pt>
                <c:pt idx="18">
                  <c:v>1.21233275159976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F3-49A3-B174-4B8416CFB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015296"/>
        <c:axId val="119026432"/>
      </c:lineChart>
      <c:catAx>
        <c:axId val="163015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Generationen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9026432"/>
        <c:crosses val="autoZero"/>
        <c:auto val="1"/>
        <c:lblAlgn val="ctr"/>
        <c:lblOffset val="100"/>
        <c:noMultiLvlLbl val="0"/>
      </c:catAx>
      <c:valAx>
        <c:axId val="11902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Bewertung</a:t>
                </a:r>
              </a:p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(gemittelt über 3 Durchläufe)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1.2150815673329953E-2</c:v>
                </c:pt>
                <c:pt idx="1">
                  <c:v>1.2690217897264711E-2</c:v>
                </c:pt>
                <c:pt idx="2">
                  <c:v>1.3253244151176057E-2</c:v>
                </c:pt>
                <c:pt idx="3">
                  <c:v>1.3840899976081372E-2</c:v>
                </c:pt>
                <c:pt idx="4">
                  <c:v>1.4454231077620245E-2</c:v>
                </c:pt>
                <c:pt idx="5">
                  <c:v>1.5094324690224611E-2</c:v>
                </c:pt>
                <c:pt idx="6">
                  <c:v>1.5762310965049559E-2</c:v>
                </c:pt>
                <c:pt idx="7">
                  <c:v>1.6459364379686127E-2</c:v>
                </c:pt>
                <c:pt idx="8">
                  <c:v>1.7186705167362596E-2</c:v>
                </c:pt>
                <c:pt idx="9">
                  <c:v>1.7945600762996734E-2</c:v>
                </c:pt>
                <c:pt idx="10">
                  <c:v>1.8737367263088594E-2</c:v>
                </c:pt>
                <c:pt idx="11">
                  <c:v>1.9563370896038459E-2</c:v>
                </c:pt>
                <c:pt idx="12">
                  <c:v>2.0425029499036497E-2</c:v>
                </c:pt>
                <c:pt idx="13">
                  <c:v>2.1323813997197832E-2</c:v>
                </c:pt>
                <c:pt idx="14">
                  <c:v>2.226124988010662E-2</c:v>
                </c:pt>
                <c:pt idx="15">
                  <c:v>2.3238918670385491E-2</c:v>
                </c:pt>
                <c:pt idx="16">
                  <c:v>2.4258459378318015E-2</c:v>
                </c:pt>
                <c:pt idx="17">
                  <c:v>2.532156993592374E-2</c:v>
                </c:pt>
                <c:pt idx="18">
                  <c:v>2.643000860321312E-2</c:v>
                </c:pt>
                <c:pt idx="19">
                  <c:v>2.758559533863477E-2</c:v>
                </c:pt>
                <c:pt idx="20">
                  <c:v>2.8790213124968093E-2</c:v>
                </c:pt>
                <c:pt idx="21">
                  <c:v>3.0045809241109198E-2</c:v>
                </c:pt>
                <c:pt idx="22">
                  <c:v>3.1354396469348629E-2</c:v>
                </c:pt>
                <c:pt idx="23">
                  <c:v>3.271805422684438E-2</c:v>
                </c:pt>
                <c:pt idx="24">
                  <c:v>3.4138929609055013E-2</c:v>
                </c:pt>
                <c:pt idx="25">
                  <c:v>3.5619238331914736E-2</c:v>
                </c:pt>
                <c:pt idx="26">
                  <c:v>3.7161265558510327E-2</c:v>
                </c:pt>
                <c:pt idx="27">
                  <c:v>3.8767366594957123E-2</c:v>
                </c:pt>
                <c:pt idx="28">
                  <c:v>4.0439967439075922E-2</c:v>
                </c:pt>
                <c:pt idx="29">
                  <c:v>4.2181565164345049E-2</c:v>
                </c:pt>
                <c:pt idx="30">
                  <c:v>4.3994728120453089E-2</c:v>
                </c:pt>
                <c:pt idx="31">
                  <c:v>4.5882095930601358E-2</c:v>
                </c:pt>
                <c:pt idx="32">
                  <c:v>4.7846379264538164E-2</c:v>
                </c:pt>
                <c:pt idx="33">
                  <c:v>4.9890359365115662E-2</c:v>
                </c:pt>
                <c:pt idx="34">
                  <c:v>5.2016887304998996E-2</c:v>
                </c:pt>
                <c:pt idx="35">
                  <c:v>5.4228882949011077E-2</c:v>
                </c:pt>
                <c:pt idx="36">
                  <c:v>5.6529333596491184E-2</c:v>
                </c:pt>
                <c:pt idx="37">
                  <c:v>5.8921292276994948E-2</c:v>
                </c:pt>
                <c:pt idx="38">
                  <c:v>6.1407875671689129E-2</c:v>
                </c:pt>
                <c:pt idx="39">
                  <c:v>6.3992261631912628E-2</c:v>
                </c:pt>
                <c:pt idx="40">
                  <c:v>6.6677686265616265E-2</c:v>
                </c:pt>
                <c:pt idx="41">
                  <c:v>6.9467440561774674E-2</c:v>
                </c:pt>
                <c:pt idx="42">
                  <c:v>7.2364866522421883E-2</c:v>
                </c:pt>
                <c:pt idx="43">
                  <c:v>7.5373352771719984E-2</c:v>
                </c:pt>
                <c:pt idx="44">
                  <c:v>7.8496329611465146E-2</c:v>
                </c:pt>
                <c:pt idx="45">
                  <c:v>8.1737263492701329E-2</c:v>
                </c:pt>
                <c:pt idx="46">
                  <c:v>8.5099650873683777E-2</c:v>
                </c:pt>
                <c:pt idx="47">
                  <c:v>8.8587011435354746E-2</c:v>
                </c:pt>
                <c:pt idx="48">
                  <c:v>9.2202880626797462E-2</c:v>
                </c:pt>
                <c:pt idx="49">
                  <c:v>9.5950801514866235E-2</c:v>
                </c:pt>
                <c:pt idx="50">
                  <c:v>9.9834315914391375E-2</c:v>
                </c:pt>
                <c:pt idx="51">
                  <c:v>0.10385695477806513</c:v>
                </c:pt>
                <c:pt idx="52">
                  <c:v>0.10802222782837287</c:v>
                </c:pt>
                <c:pt idx="53">
                  <c:v>0.11233361241777925</c:v>
                </c:pt>
                <c:pt idx="54">
                  <c:v>0.116794541607845</c:v>
                </c:pt>
                <c:pt idx="55">
                  <c:v>0.12140839146306996</c:v>
                </c:pt>
                <c:pt idx="56">
                  <c:v>0.12617846756105511</c:v>
                </c:pt>
                <c:pt idx="57">
                  <c:v>0.13110799072707197</c:v>
                </c:pt>
                <c:pt idx="58">
                  <c:v>0.13620008200832853</c:v>
                </c:pt>
                <c:pt idx="59">
                  <c:v>0.14145774691113036</c:v>
                </c:pt>
                <c:pt idx="60">
                  <c:v>0.14688385893274075</c:v>
                </c:pt>
                <c:pt idx="61">
                  <c:v>0.15248114242902089</c:v>
                </c:pt>
                <c:pt idx="62">
                  <c:v>0.15825215486884012</c:v>
                </c:pt>
                <c:pt idx="63">
                  <c:v>0.16419926853673372</c:v>
                </c:pt>
                <c:pt idx="64">
                  <c:v>0.17032465175627307</c:v>
                </c:pt>
                <c:pt idx="65">
                  <c:v>0.17663024971801422</c:v>
                </c:pt>
                <c:pt idx="66">
                  <c:v>0.18311776500758778</c:v>
                </c:pt>
                <c:pt idx="67">
                  <c:v>0.18978863794135339</c:v>
                </c:pt>
                <c:pt idx="68">
                  <c:v>0.1966440268289143</c:v>
                </c:pt>
                <c:pt idx="69">
                  <c:v>0.20368478829349124</c:v>
                </c:pt>
                <c:pt idx="70">
                  <c:v>0.21091145779250112</c:v>
                </c:pt>
                <c:pt idx="71">
                  <c:v>0.21832423049145611</c:v>
                </c:pt>
                <c:pt idx="72">
                  <c:v>0.22592294265426976</c:v>
                </c:pt>
                <c:pt idx="73">
                  <c:v>0.2337070537219787</c:v>
                </c:pt>
                <c:pt idx="74">
                  <c:v>0.24167562925952044</c:v>
                </c:pt>
                <c:pt idx="75">
                  <c:v>0.24982732495628421</c:v>
                </c:pt>
                <c:pt idx="76">
                  <c:v>0.25816037187042373</c:v>
                </c:pt>
                <c:pt idx="77">
                  <c:v>0.26667256310914167</c:v>
                </c:pt>
                <c:pt idx="78">
                  <c:v>0.27536124213708185</c:v>
                </c:pt>
                <c:pt idx="79">
                  <c:v>0.28422329290239812</c:v>
                </c:pt>
                <c:pt idx="80">
                  <c:v>0.29325513196480757</c:v>
                </c:pt>
                <c:pt idx="81">
                  <c:v>0.30245270280184255</c:v>
                </c:pt>
                <c:pt idx="82">
                  <c:v>0.31181147245847857</c:v>
                </c:pt>
                <c:pt idx="83">
                  <c:v>0.32132643069127942</c:v>
                </c:pt>
                <c:pt idx="84">
                  <c:v>0.33099209174116667</c:v>
                </c:pt>
                <c:pt idx="85">
                  <c:v>0.34080249884895086</c:v>
                </c:pt>
                <c:pt idx="86">
                  <c:v>0.35075123160499949</c:v>
                </c:pt>
                <c:pt idx="87">
                  <c:v>0.36083141619899178</c:v>
                </c:pt>
                <c:pt idx="88">
                  <c:v>0.37103573860804939</c:v>
                </c:pt>
                <c:pt idx="89">
                  <c:v>0.3813564607317298</c:v>
                </c:pt>
                <c:pt idx="90">
                  <c:v>0.39178543945106131</c:v>
                </c:pt>
                <c:pt idx="91">
                  <c:v>0.40231414855628572</c:v>
                </c:pt>
                <c:pt idx="92">
                  <c:v>0.41293370345483282</c:v>
                </c:pt>
                <c:pt idx="93">
                  <c:v>0.42363488853781089</c:v>
                </c:pt>
                <c:pt idx="94">
                  <c:v>0.43440818705053613</c:v>
                </c:pt>
                <c:pt idx="95">
                  <c:v>0.44524381328094842</c:v>
                </c:pt>
                <c:pt idx="96">
                  <c:v>0.45613174684974228</c:v>
                </c:pt>
                <c:pt idx="97">
                  <c:v>0.46706176885828965</c:v>
                </c:pt>
                <c:pt idx="98">
                  <c:v>0.47802349962547031</c:v>
                </c:pt>
                <c:pt idx="99">
                  <c:v>0.48900643772287983</c:v>
                </c:pt>
                <c:pt idx="100">
                  <c:v>0.5</c:v>
                </c:pt>
                <c:pt idx="101">
                  <c:v>0.51099356227711135</c:v>
                </c:pt>
                <c:pt idx="102">
                  <c:v>0.52197650037452092</c:v>
                </c:pt>
                <c:pt idx="103">
                  <c:v>0.53293823114170147</c:v>
                </c:pt>
                <c:pt idx="104">
                  <c:v>0.543868253150249</c:v>
                </c:pt>
                <c:pt idx="105">
                  <c:v>0.55475618671904292</c:v>
                </c:pt>
                <c:pt idx="106">
                  <c:v>0.56559181294945526</c:v>
                </c:pt>
                <c:pt idx="107">
                  <c:v>0.57636511146218061</c:v>
                </c:pt>
                <c:pt idx="108">
                  <c:v>0.58706629654515863</c:v>
                </c:pt>
                <c:pt idx="109">
                  <c:v>0.5976858514437059</c:v>
                </c:pt>
                <c:pt idx="110">
                  <c:v>0.60821456054893031</c:v>
                </c:pt>
                <c:pt idx="111">
                  <c:v>0.61864353926826188</c:v>
                </c:pt>
                <c:pt idx="112">
                  <c:v>0.62896426139194239</c:v>
                </c:pt>
                <c:pt idx="113">
                  <c:v>0.63916858380100017</c:v>
                </c:pt>
                <c:pt idx="114">
                  <c:v>0.64924876839499246</c:v>
                </c:pt>
                <c:pt idx="115">
                  <c:v>0.65919750115104125</c:v>
                </c:pt>
                <c:pt idx="116">
                  <c:v>0.66900790825882739</c:v>
                </c:pt>
                <c:pt idx="117">
                  <c:v>0.6786735693087147</c:v>
                </c:pt>
                <c:pt idx="118">
                  <c:v>0.68818852754151572</c:v>
                </c:pt>
                <c:pt idx="119">
                  <c:v>0.69754729719815189</c:v>
                </c:pt>
                <c:pt idx="120">
                  <c:v>0.70674486803518699</c:v>
                </c:pt>
                <c:pt idx="121">
                  <c:v>0.71577670709759655</c:v>
                </c:pt>
                <c:pt idx="122">
                  <c:v>0.72463875786291287</c:v>
                </c:pt>
                <c:pt idx="123">
                  <c:v>0.73332743689085322</c:v>
                </c:pt>
                <c:pt idx="124">
                  <c:v>0.74183962812957116</c:v>
                </c:pt>
                <c:pt idx="125">
                  <c:v>0.75017267504371088</c:v>
                </c:pt>
                <c:pt idx="126">
                  <c:v>0.75832437074047476</c:v>
                </c:pt>
                <c:pt idx="127">
                  <c:v>0.76629294627801658</c:v>
                </c:pt>
                <c:pt idx="128">
                  <c:v>0.77407705734572552</c:v>
                </c:pt>
                <c:pt idx="129">
                  <c:v>0.78167576950853945</c:v>
                </c:pt>
                <c:pt idx="130">
                  <c:v>0.78908854220749447</c:v>
                </c:pt>
                <c:pt idx="131">
                  <c:v>0.79631521170650454</c:v>
                </c:pt>
                <c:pt idx="132">
                  <c:v>0.80335597317108154</c:v>
                </c:pt>
                <c:pt idx="133">
                  <c:v>0.81021136205864264</c:v>
                </c:pt>
                <c:pt idx="134">
                  <c:v>0.8168822349924082</c:v>
                </c:pt>
                <c:pt idx="135">
                  <c:v>0.823369750281982</c:v>
                </c:pt>
                <c:pt idx="136">
                  <c:v>0.82967534824372324</c:v>
                </c:pt>
                <c:pt idx="137">
                  <c:v>0.83580073146326272</c:v>
                </c:pt>
                <c:pt idx="138">
                  <c:v>0.84174784513115641</c:v>
                </c:pt>
                <c:pt idx="139">
                  <c:v>0.84751885757097567</c:v>
                </c:pt>
                <c:pt idx="140">
                  <c:v>0.85311614106725597</c:v>
                </c:pt>
                <c:pt idx="141">
                  <c:v>0.85854225308886545</c:v>
                </c:pt>
                <c:pt idx="142">
                  <c:v>0.86379991799166733</c:v>
                </c:pt>
                <c:pt idx="143">
                  <c:v>0.86889200927292409</c:v>
                </c:pt>
                <c:pt idx="144">
                  <c:v>0.8738215324389409</c:v>
                </c:pt>
                <c:pt idx="145">
                  <c:v>0.87859160853692631</c:v>
                </c:pt>
                <c:pt idx="146">
                  <c:v>0.88320545839215137</c:v>
                </c:pt>
                <c:pt idx="147">
                  <c:v>0.88766638758221728</c:v>
                </c:pt>
                <c:pt idx="148">
                  <c:v>0.89197777217162377</c:v>
                </c:pt>
                <c:pt idx="149">
                  <c:v>0.89614304522193167</c:v>
                </c:pt>
                <c:pt idx="150">
                  <c:v>0.90016568408560538</c:v>
                </c:pt>
                <c:pt idx="151">
                  <c:v>0.90404919848513066</c:v>
                </c:pt>
                <c:pt idx="152">
                  <c:v>0.90779711937319962</c:v>
                </c:pt>
                <c:pt idx="153">
                  <c:v>0.91141298856464237</c:v>
                </c:pt>
                <c:pt idx="154">
                  <c:v>0.91490034912631357</c:v>
                </c:pt>
                <c:pt idx="155">
                  <c:v>0.91826273650729595</c:v>
                </c:pt>
                <c:pt idx="156">
                  <c:v>0.92150367038853231</c:v>
                </c:pt>
                <c:pt idx="157">
                  <c:v>0.92462664722827748</c:v>
                </c:pt>
                <c:pt idx="158">
                  <c:v>0.92763513347757576</c:v>
                </c:pt>
                <c:pt idx="159">
                  <c:v>0.93053255943822299</c:v>
                </c:pt>
                <c:pt idx="160">
                  <c:v>0.93332231373438157</c:v>
                </c:pt>
                <c:pt idx="161">
                  <c:v>0.93600773836808526</c:v>
                </c:pt>
                <c:pt idx="162">
                  <c:v>0.93859212432830885</c:v>
                </c:pt>
                <c:pt idx="163">
                  <c:v>0.94107870772300306</c:v>
                </c:pt>
                <c:pt idx="164">
                  <c:v>0.94347066640350696</c:v>
                </c:pt>
                <c:pt idx="165">
                  <c:v>0.94577111705098704</c:v>
                </c:pt>
                <c:pt idx="166">
                  <c:v>0.94798311269499935</c:v>
                </c:pt>
                <c:pt idx="167">
                  <c:v>0.95010964063488257</c:v>
                </c:pt>
                <c:pt idx="168">
                  <c:v>0.95215362073546028</c:v>
                </c:pt>
                <c:pt idx="169">
                  <c:v>0.954117904069397</c:v>
                </c:pt>
                <c:pt idx="170">
                  <c:v>0.95600527187954543</c:v>
                </c:pt>
                <c:pt idx="171">
                  <c:v>0.95781843483565354</c:v>
                </c:pt>
                <c:pt idx="172">
                  <c:v>0.95956003256092293</c:v>
                </c:pt>
                <c:pt idx="173">
                  <c:v>0.9612326334050415</c:v>
                </c:pt>
                <c:pt idx="174">
                  <c:v>0.96283873444148838</c:v>
                </c:pt>
                <c:pt idx="175">
                  <c:v>0.96438076166808406</c:v>
                </c:pt>
                <c:pt idx="176">
                  <c:v>0.96586107039094393</c:v>
                </c:pt>
                <c:pt idx="177">
                  <c:v>0.96728194577315441</c:v>
                </c:pt>
                <c:pt idx="178">
                  <c:v>0.96864560353065032</c:v>
                </c:pt>
                <c:pt idx="179">
                  <c:v>0.96995419075888978</c:v>
                </c:pt>
                <c:pt idx="180">
                  <c:v>0.97120978687503101</c:v>
                </c:pt>
                <c:pt idx="181">
                  <c:v>0.97241440466136431</c:v>
                </c:pt>
                <c:pt idx="182">
                  <c:v>0.97356999139678602</c:v>
                </c:pt>
                <c:pt idx="183">
                  <c:v>0.97467843006407551</c:v>
                </c:pt>
                <c:pt idx="184">
                  <c:v>0.97574154062168117</c:v>
                </c:pt>
                <c:pt idx="185">
                  <c:v>0.97676108132961381</c:v>
                </c:pt>
                <c:pt idx="186">
                  <c:v>0.97773875011989264</c:v>
                </c:pt>
                <c:pt idx="187">
                  <c:v>0.97867618600280148</c:v>
                </c:pt>
                <c:pt idx="188">
                  <c:v>0.97957497050096276</c:v>
                </c:pt>
                <c:pt idx="189">
                  <c:v>0.9804366291039609</c:v>
                </c:pt>
                <c:pt idx="190">
                  <c:v>0.98126263273691072</c:v>
                </c:pt>
                <c:pt idx="191">
                  <c:v>0.98205439923700266</c:v>
                </c:pt>
                <c:pt idx="192">
                  <c:v>0.98281329483263691</c:v>
                </c:pt>
                <c:pt idx="193">
                  <c:v>0.98354063562031324</c:v>
                </c:pt>
                <c:pt idx="194">
                  <c:v>0.98423768903494979</c:v>
                </c:pt>
                <c:pt idx="195">
                  <c:v>0.98490567530977491</c:v>
                </c:pt>
                <c:pt idx="196">
                  <c:v>0.98554576892237933</c:v>
                </c:pt>
                <c:pt idx="197">
                  <c:v>0.98615910002391816</c:v>
                </c:pt>
                <c:pt idx="198">
                  <c:v>0.98674675584882343</c:v>
                </c:pt>
                <c:pt idx="199">
                  <c:v>0.9873097821027349</c:v>
                </c:pt>
                <c:pt idx="200">
                  <c:v>0.98784918432666957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DF-4C64-B81D-1FC42D1E0D9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TanH</c:v>
                </c:pt>
              </c:strCache>
            </c:strRef>
          </c:tx>
          <c:marker>
            <c:symbol val="none"/>
          </c:marker>
          <c:val>
            <c:numRef>
              <c:f>Tabelle1!$C$2:$C$202</c:f>
              <c:numCache>
                <c:formatCode>General</c:formatCode>
                <c:ptCount val="201"/>
                <c:pt idx="0">
                  <c:v>-0.97569836865334014</c:v>
                </c:pt>
                <c:pt idx="1">
                  <c:v>-0.97461956420547058</c:v>
                </c:pt>
                <c:pt idx="2">
                  <c:v>-0.97349351169764786</c:v>
                </c:pt>
                <c:pt idx="3">
                  <c:v>-0.9723182000478372</c:v>
                </c:pt>
                <c:pt idx="4">
                  <c:v>-0.97109153784475954</c:v>
                </c:pt>
                <c:pt idx="5">
                  <c:v>-0.96981135061955082</c:v>
                </c:pt>
                <c:pt idx="6">
                  <c:v>-0.96847537806990092</c:v>
                </c:pt>
                <c:pt idx="7">
                  <c:v>-0.9670812712406277</c:v>
                </c:pt>
                <c:pt idx="8">
                  <c:v>-0.96562658966527481</c:v>
                </c:pt>
                <c:pt idx="9">
                  <c:v>-0.96410879847400655</c:v>
                </c:pt>
                <c:pt idx="10">
                  <c:v>-0.96252526547382278</c:v>
                </c:pt>
                <c:pt idx="11">
                  <c:v>-0.96087325820792313</c:v>
                </c:pt>
                <c:pt idx="12">
                  <c:v>-0.95914994100192696</c:v>
                </c:pt>
                <c:pt idx="13">
                  <c:v>-0.9573523720056043</c:v>
                </c:pt>
                <c:pt idx="14">
                  <c:v>-0.95547750023978673</c:v>
                </c:pt>
                <c:pt idx="15">
                  <c:v>-0.95352216265922907</c:v>
                </c:pt>
                <c:pt idx="16">
                  <c:v>-0.951483081243364</c:v>
                </c:pt>
                <c:pt idx="17">
                  <c:v>-0.94935686012815257</c:v>
                </c:pt>
                <c:pt idx="18">
                  <c:v>-0.94713998279357381</c:v>
                </c:pt>
                <c:pt idx="19">
                  <c:v>-0.9448288093227305</c:v>
                </c:pt>
                <c:pt idx="20">
                  <c:v>-0.9424195737500638</c:v>
                </c:pt>
                <c:pt idx="21">
                  <c:v>-0.93990838151778155</c:v>
                </c:pt>
                <c:pt idx="22">
                  <c:v>-0.93729120706130276</c:v>
                </c:pt>
                <c:pt idx="23">
                  <c:v>-0.93456389154631125</c:v>
                </c:pt>
                <c:pt idx="24">
                  <c:v>-0.93172214078188997</c:v>
                </c:pt>
                <c:pt idx="25">
                  <c:v>-0.92876152333617057</c:v>
                </c:pt>
                <c:pt idx="26">
                  <c:v>-0.9256774688829793</c:v>
                </c:pt>
                <c:pt idx="27">
                  <c:v>-0.92246526681008578</c:v>
                </c:pt>
                <c:pt idx="28">
                  <c:v>-0.91912006512184818</c:v>
                </c:pt>
                <c:pt idx="29">
                  <c:v>-0.91563686967130986</c:v>
                </c:pt>
                <c:pt idx="30">
                  <c:v>-0.91201054375909385</c:v>
                </c:pt>
                <c:pt idx="31">
                  <c:v>-0.90823580813879734</c:v>
                </c:pt>
                <c:pt idx="32">
                  <c:v>-0.90430724147092367</c:v>
                </c:pt>
                <c:pt idx="33">
                  <c:v>-0.90021928126976869</c:v>
                </c:pt>
                <c:pt idx="34">
                  <c:v>-0.89596622539000204</c:v>
                </c:pt>
                <c:pt idx="35">
                  <c:v>-0.89154223410197786</c:v>
                </c:pt>
                <c:pt idx="36">
                  <c:v>-0.88694133280701759</c:v>
                </c:pt>
                <c:pt idx="37">
                  <c:v>-0.88215741544601012</c:v>
                </c:pt>
                <c:pt idx="38">
                  <c:v>-0.8771842486566217</c:v>
                </c:pt>
                <c:pt idx="39">
                  <c:v>-0.87201547673617474</c:v>
                </c:pt>
                <c:pt idx="40">
                  <c:v>-0.86664462746876747</c:v>
                </c:pt>
                <c:pt idx="41">
                  <c:v>-0.86106511887645065</c:v>
                </c:pt>
                <c:pt idx="42">
                  <c:v>-0.85527026695515618</c:v>
                </c:pt>
                <c:pt idx="43">
                  <c:v>-0.84925329445656006</c:v>
                </c:pt>
                <c:pt idx="44">
                  <c:v>-0.84300734077706974</c:v>
                </c:pt>
                <c:pt idx="45">
                  <c:v>-0.83652547301459734</c:v>
                </c:pt>
                <c:pt idx="46">
                  <c:v>-0.82980069825263247</c:v>
                </c:pt>
                <c:pt idx="47">
                  <c:v>-0.82282597712929051</c:v>
                </c:pt>
                <c:pt idx="48">
                  <c:v>-0.81559423874640502</c:v>
                </c:pt>
                <c:pt idx="49">
                  <c:v>-0.80809839697026753</c:v>
                </c:pt>
                <c:pt idx="50">
                  <c:v>-0.80033136817121719</c:v>
                </c:pt>
                <c:pt idx="51">
                  <c:v>-0.79228609044386977</c:v>
                </c:pt>
                <c:pt idx="52">
                  <c:v>-0.78395554434325421</c:v>
                </c:pt>
                <c:pt idx="53">
                  <c:v>-0.77533277516444143</c:v>
                </c:pt>
                <c:pt idx="54">
                  <c:v>-0.76641091678431006</c:v>
                </c:pt>
                <c:pt idx="55">
                  <c:v>-0.75718321707386005</c:v>
                </c:pt>
                <c:pt idx="56">
                  <c:v>-0.74764306487788978</c:v>
                </c:pt>
                <c:pt idx="57">
                  <c:v>-0.73778401854585607</c:v>
                </c:pt>
                <c:pt idx="58">
                  <c:v>-0.72759983598334288</c:v>
                </c:pt>
                <c:pt idx="59">
                  <c:v>-0.71708450617773933</c:v>
                </c:pt>
                <c:pt idx="60">
                  <c:v>-0.7062322821345185</c:v>
                </c:pt>
                <c:pt idx="61">
                  <c:v>-0.69503771514195822</c:v>
                </c:pt>
                <c:pt idx="62">
                  <c:v>-0.68349569026231971</c:v>
                </c:pt>
                <c:pt idx="63">
                  <c:v>-0.67160146292653256</c:v>
                </c:pt>
                <c:pt idx="64">
                  <c:v>-0.65935069648745381</c:v>
                </c:pt>
                <c:pt idx="65">
                  <c:v>-0.64673950056397156</c:v>
                </c:pt>
                <c:pt idx="66">
                  <c:v>-0.63376446998482439</c:v>
                </c:pt>
                <c:pt idx="67">
                  <c:v>-0.62042272411729327</c:v>
                </c:pt>
                <c:pt idx="68">
                  <c:v>-0.6067119463421714</c:v>
                </c:pt>
                <c:pt idx="69">
                  <c:v>-0.59263042341301753</c:v>
                </c:pt>
                <c:pt idx="70">
                  <c:v>-0.57817708441499782</c:v>
                </c:pt>
                <c:pt idx="71">
                  <c:v>-0.56335153901708779</c:v>
                </c:pt>
                <c:pt idx="72">
                  <c:v>-0.54815411469146047</c:v>
                </c:pt>
                <c:pt idx="73">
                  <c:v>-0.53258589255604261</c:v>
                </c:pt>
                <c:pt idx="74">
                  <c:v>-0.51664874148095907</c:v>
                </c:pt>
                <c:pt idx="75">
                  <c:v>-0.50034535008743153</c:v>
                </c:pt>
                <c:pt idx="76">
                  <c:v>-0.48367925625915253</c:v>
                </c:pt>
                <c:pt idx="77">
                  <c:v>-0.46665487378171666</c:v>
                </c:pt>
                <c:pt idx="78">
                  <c:v>-0.4492775157258363</c:v>
                </c:pt>
                <c:pt idx="79">
                  <c:v>-0.43155341419520377</c:v>
                </c:pt>
                <c:pt idx="80">
                  <c:v>-0.41348973607038486</c:v>
                </c:pt>
                <c:pt idx="81">
                  <c:v>-0.39509459439631489</c:v>
                </c:pt>
                <c:pt idx="82">
                  <c:v>-0.37637705508304287</c:v>
                </c:pt>
                <c:pt idx="83">
                  <c:v>-0.35734713861744116</c:v>
                </c:pt>
                <c:pt idx="84">
                  <c:v>-0.33801581651766666</c:v>
                </c:pt>
                <c:pt idx="85">
                  <c:v>-0.31839500230209827</c:v>
                </c:pt>
                <c:pt idx="86">
                  <c:v>-0.29849753679000102</c:v>
                </c:pt>
                <c:pt idx="87">
                  <c:v>-0.27833716760201643</c:v>
                </c:pt>
                <c:pt idx="88">
                  <c:v>-0.25792852278390122</c:v>
                </c:pt>
                <c:pt idx="89">
                  <c:v>-0.23728707853654041</c:v>
                </c:pt>
                <c:pt idx="90">
                  <c:v>-0.21642912109787737</c:v>
                </c:pt>
                <c:pt idx="91">
                  <c:v>-0.19537170288742856</c:v>
                </c:pt>
                <c:pt idx="92">
                  <c:v>-0.17413259309033435</c:v>
                </c:pt>
                <c:pt idx="93">
                  <c:v>-0.15273022292437821</c:v>
                </c:pt>
                <c:pt idx="94">
                  <c:v>-0.13118362589892774</c:v>
                </c:pt>
                <c:pt idx="95">
                  <c:v>-0.10951237343810316</c:v>
                </c:pt>
                <c:pt idx="96">
                  <c:v>-8.7736506300515438E-2</c:v>
                </c:pt>
                <c:pt idx="97">
                  <c:v>-6.58764622834207E-2</c:v>
                </c:pt>
                <c:pt idx="98">
                  <c:v>-4.395300074905939E-2</c:v>
                </c:pt>
                <c:pt idx="99">
                  <c:v>-2.1987124554240345E-2</c:v>
                </c:pt>
                <c:pt idx="100">
                  <c:v>0</c:v>
                </c:pt>
                <c:pt idx="101">
                  <c:v>2.1987124554222692E-2</c:v>
                </c:pt>
                <c:pt idx="102">
                  <c:v>4.3953000749041848E-2</c:v>
                </c:pt>
                <c:pt idx="103">
                  <c:v>6.5876462283402937E-2</c:v>
                </c:pt>
                <c:pt idx="104">
                  <c:v>8.7736506300498007E-2</c:v>
                </c:pt>
                <c:pt idx="105">
                  <c:v>0.10951237343808584</c:v>
                </c:pt>
                <c:pt idx="106">
                  <c:v>0.13118362589891053</c:v>
                </c:pt>
                <c:pt idx="107">
                  <c:v>0.15273022292436123</c:v>
                </c:pt>
                <c:pt idx="108">
                  <c:v>0.17413259309031726</c:v>
                </c:pt>
                <c:pt idx="109">
                  <c:v>0.19537170288741179</c:v>
                </c:pt>
                <c:pt idx="110">
                  <c:v>0.21642912109786061</c:v>
                </c:pt>
                <c:pt idx="111">
                  <c:v>0.23728707853652375</c:v>
                </c:pt>
                <c:pt idx="112">
                  <c:v>0.25792852278388478</c:v>
                </c:pt>
                <c:pt idx="113">
                  <c:v>0.27833716760200033</c:v>
                </c:pt>
                <c:pt idx="114">
                  <c:v>0.29849753678998492</c:v>
                </c:pt>
                <c:pt idx="115">
                  <c:v>0.31839500230208251</c:v>
                </c:pt>
                <c:pt idx="116">
                  <c:v>0.33801581651765478</c:v>
                </c:pt>
                <c:pt idx="117">
                  <c:v>0.35734713861742939</c:v>
                </c:pt>
                <c:pt idx="118">
                  <c:v>0.37637705508303143</c:v>
                </c:pt>
                <c:pt idx="119">
                  <c:v>0.39509459439630379</c:v>
                </c:pt>
                <c:pt idx="120">
                  <c:v>0.41348973607037398</c:v>
                </c:pt>
                <c:pt idx="121">
                  <c:v>0.43155341419519311</c:v>
                </c:pt>
                <c:pt idx="122">
                  <c:v>0.44927751572582575</c:v>
                </c:pt>
                <c:pt idx="123">
                  <c:v>0.46665487378170645</c:v>
                </c:pt>
                <c:pt idx="124">
                  <c:v>0.48367925625914232</c:v>
                </c:pt>
                <c:pt idx="125">
                  <c:v>0.50034535008742176</c:v>
                </c:pt>
                <c:pt idx="126">
                  <c:v>0.51664874148094952</c:v>
                </c:pt>
                <c:pt idx="127">
                  <c:v>0.53258589255603317</c:v>
                </c:pt>
                <c:pt idx="128">
                  <c:v>0.54815411469145103</c:v>
                </c:pt>
                <c:pt idx="129">
                  <c:v>0.56335153901707891</c:v>
                </c:pt>
                <c:pt idx="130">
                  <c:v>0.57817708441498894</c:v>
                </c:pt>
                <c:pt idx="131">
                  <c:v>0.59263042341300909</c:v>
                </c:pt>
                <c:pt idx="132">
                  <c:v>0.60671194634216308</c:v>
                </c:pt>
                <c:pt idx="133">
                  <c:v>0.62042272411728527</c:v>
                </c:pt>
                <c:pt idx="134">
                  <c:v>0.63376446998481639</c:v>
                </c:pt>
                <c:pt idx="135">
                  <c:v>0.64673950056396401</c:v>
                </c:pt>
                <c:pt idx="136">
                  <c:v>0.65935069648744649</c:v>
                </c:pt>
                <c:pt idx="137">
                  <c:v>0.67160146292652545</c:v>
                </c:pt>
                <c:pt idx="138">
                  <c:v>0.68349569026231283</c:v>
                </c:pt>
                <c:pt idx="139">
                  <c:v>0.69503771514195134</c:v>
                </c:pt>
                <c:pt idx="140">
                  <c:v>0.70623228213451195</c:v>
                </c:pt>
                <c:pt idx="141">
                  <c:v>0.7170845061777309</c:v>
                </c:pt>
                <c:pt idx="142">
                  <c:v>0.72759983598333466</c:v>
                </c:pt>
                <c:pt idx="143">
                  <c:v>0.73778401854584819</c:v>
                </c:pt>
                <c:pt idx="144">
                  <c:v>0.74764306487788179</c:v>
                </c:pt>
                <c:pt idx="145">
                  <c:v>0.75718321707385261</c:v>
                </c:pt>
                <c:pt idx="146">
                  <c:v>0.76641091678430273</c:v>
                </c:pt>
                <c:pt idx="147">
                  <c:v>0.77533277516443455</c:v>
                </c:pt>
                <c:pt idx="148">
                  <c:v>0.78395554434324755</c:v>
                </c:pt>
                <c:pt idx="149">
                  <c:v>0.79228609044386333</c:v>
                </c:pt>
                <c:pt idx="150">
                  <c:v>0.80033136817121076</c:v>
                </c:pt>
                <c:pt idx="151">
                  <c:v>0.80809839697026131</c:v>
                </c:pt>
                <c:pt idx="152">
                  <c:v>0.81559423874639925</c:v>
                </c:pt>
                <c:pt idx="153">
                  <c:v>0.82282597712928474</c:v>
                </c:pt>
                <c:pt idx="154">
                  <c:v>0.82980069825262714</c:v>
                </c:pt>
                <c:pt idx="155">
                  <c:v>0.8365254730145919</c:v>
                </c:pt>
                <c:pt idx="156">
                  <c:v>0.84300734077706463</c:v>
                </c:pt>
                <c:pt idx="157">
                  <c:v>0.84925329445655495</c:v>
                </c:pt>
                <c:pt idx="158">
                  <c:v>0.85527026695515151</c:v>
                </c:pt>
                <c:pt idx="159">
                  <c:v>0.86106511887644599</c:v>
                </c:pt>
                <c:pt idx="160">
                  <c:v>0.86664462746876314</c:v>
                </c:pt>
                <c:pt idx="161">
                  <c:v>0.87201547673617053</c:v>
                </c:pt>
                <c:pt idx="162">
                  <c:v>0.8771842486566177</c:v>
                </c:pt>
                <c:pt idx="163">
                  <c:v>0.88215741544600612</c:v>
                </c:pt>
                <c:pt idx="164">
                  <c:v>0.88694133280701393</c:v>
                </c:pt>
                <c:pt idx="165">
                  <c:v>0.89154223410197408</c:v>
                </c:pt>
                <c:pt idx="166">
                  <c:v>0.8959662253899987</c:v>
                </c:pt>
                <c:pt idx="167">
                  <c:v>0.90021928126976514</c:v>
                </c:pt>
                <c:pt idx="168">
                  <c:v>0.90430724147092056</c:v>
                </c:pt>
                <c:pt idx="169">
                  <c:v>0.90823580813879401</c:v>
                </c:pt>
                <c:pt idx="170">
                  <c:v>0.91201054375909085</c:v>
                </c:pt>
                <c:pt idx="171">
                  <c:v>0.91563686967130709</c:v>
                </c:pt>
                <c:pt idx="172">
                  <c:v>0.91912006512184585</c:v>
                </c:pt>
                <c:pt idx="173">
                  <c:v>0.92246526681008301</c:v>
                </c:pt>
                <c:pt idx="174">
                  <c:v>0.92567746888297675</c:v>
                </c:pt>
                <c:pt idx="175">
                  <c:v>0.92876152333616813</c:v>
                </c:pt>
                <c:pt idx="176">
                  <c:v>0.93172214078188786</c:v>
                </c:pt>
                <c:pt idx="177">
                  <c:v>0.93456389154630881</c:v>
                </c:pt>
                <c:pt idx="178">
                  <c:v>0.93729120706130065</c:v>
                </c:pt>
                <c:pt idx="179">
                  <c:v>0.93990838151777956</c:v>
                </c:pt>
                <c:pt idx="180">
                  <c:v>0.94241957375006202</c:v>
                </c:pt>
                <c:pt idx="181">
                  <c:v>0.94482880932272861</c:v>
                </c:pt>
                <c:pt idx="182">
                  <c:v>0.94713998279357203</c:v>
                </c:pt>
                <c:pt idx="183">
                  <c:v>0.94935686012815101</c:v>
                </c:pt>
                <c:pt idx="184">
                  <c:v>0.95148308124336234</c:v>
                </c:pt>
                <c:pt idx="185">
                  <c:v>0.95352216265922762</c:v>
                </c:pt>
                <c:pt idx="186">
                  <c:v>0.95547750023978528</c:v>
                </c:pt>
                <c:pt idx="187">
                  <c:v>0.95735237200560297</c:v>
                </c:pt>
                <c:pt idx="188">
                  <c:v>0.95914994100192552</c:v>
                </c:pt>
                <c:pt idx="189">
                  <c:v>0.9608732582079218</c:v>
                </c:pt>
                <c:pt idx="190">
                  <c:v>0.96252526547382145</c:v>
                </c:pt>
                <c:pt idx="191">
                  <c:v>0.96410879847400532</c:v>
                </c:pt>
                <c:pt idx="192">
                  <c:v>0.96562658966527382</c:v>
                </c:pt>
                <c:pt idx="193">
                  <c:v>0.96708127124062648</c:v>
                </c:pt>
                <c:pt idx="194">
                  <c:v>0.96847537806989958</c:v>
                </c:pt>
                <c:pt idx="195">
                  <c:v>0.96981135061954982</c:v>
                </c:pt>
                <c:pt idx="196">
                  <c:v>0.97109153784475866</c:v>
                </c:pt>
                <c:pt idx="197">
                  <c:v>0.97231820004783631</c:v>
                </c:pt>
                <c:pt idx="198">
                  <c:v>0.97349351169764686</c:v>
                </c:pt>
                <c:pt idx="199">
                  <c:v>0.9746195642054698</c:v>
                </c:pt>
                <c:pt idx="200">
                  <c:v>0.97569836865333914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DF-4C64-B81D-1FC42D1E0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Ausgabe(t)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EB-40E7-80AB-950220415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900" b="1" i="0" u="none" strike="noStrike" baseline="0" dirty="0">
                    <a:effectLst/>
                  </a:rPr>
                  <a:t>Identität</a:t>
                </a:r>
                <a:r>
                  <a:rPr lang="de-DE" dirty="0"/>
                  <a:t>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8E56-0CD7-4626-A2D2-A92A5E0EE78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8A21-16DF-4BCF-9C0E-489AB2B91BA3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972CCB5-03ED-4BE3-A846-EFF0BAF6B6FE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790B-490A-440C-951F-0340BE02F3CD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AFC0-784E-431B-AA4E-C92D48EC7C5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C200-8889-4DE5-878E-DC478F65411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F52-81E1-49B1-BCBB-F946B69AFE37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7BD6-8052-4484-9F7B-BBFF3D3F7F9F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51E6-12F3-46BB-B06B-2F8599CEF41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339C-9879-4366-AE15-1AC1D304E26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419F-70A8-4F1A-BF92-785F460405E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</a:t>
            </a:r>
          </a:p>
          <a:p>
            <a:pPr lvl="6"/>
            <a:r>
              <a:rPr lang="de-DE" dirty="0"/>
              <a:t>Siebte</a:t>
            </a:r>
          </a:p>
          <a:p>
            <a:pPr lvl="7"/>
            <a:r>
              <a:rPr lang="de-DE" dirty="0"/>
              <a:t>Achte</a:t>
            </a:r>
          </a:p>
          <a:p>
            <a:pPr lvl="8"/>
            <a:r>
              <a:rPr lang="de-DE" dirty="0"/>
              <a:t>Neunte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B325-3699-4983-BBD6-1F58307FD74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lfdrivingcar/" TargetMode="External"/><Relationship Id="rId2" Type="http://schemas.openxmlformats.org/officeDocument/2006/relationships/hyperlink" Target="https://www.destatis.de/DE/PresseService/Presse/Pressemitteilungen/2016/07/PD16_242_46241.html;jsessionid=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rseerphysics.codeplex.com/" TargetMode="External"/><Relationship Id="rId5" Type="http://schemas.openxmlformats.org/officeDocument/2006/relationships/hyperlink" Target="http://www.gpsies.com/" TargetMode="External"/><Relationship Id="rId4" Type="http://schemas.openxmlformats.org/officeDocument/2006/relationships/hyperlink" Target="https://www.tesla.com/de_DE/presskit/autopilo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45969" y="1943842"/>
            <a:ext cx="8500062" cy="2387600"/>
          </a:xfrm>
        </p:spPr>
        <p:txBody>
          <a:bodyPr>
            <a:normAutofit/>
          </a:bodyPr>
          <a:lstStyle/>
          <a:p>
            <a:r>
              <a:rPr lang="de-DE" sz="4000" b="0" dirty="0"/>
              <a:t>Simulation selbstfahrender Autos mithilfe von künstlichen neuronalen Netzen und evolutionären Algorithmen 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45969" y="4538658"/>
            <a:ext cx="8500062" cy="1227659"/>
          </a:xfrm>
        </p:spPr>
        <p:txBody>
          <a:bodyPr>
            <a:norm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400" b="0" i="0" dirty="0"/>
              <a:t>Bachelorarbeit von Eike Stein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dirty="0"/>
              <a:t>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dirty="0"/>
              <a:t>26.09.2016</a:t>
            </a:r>
          </a:p>
          <a:p>
            <a:pPr marL="0" indent="0" algn="l">
              <a:spcBef>
                <a:spcPts val="0"/>
              </a:spcBef>
              <a:buNone/>
            </a:pPr>
            <a:endParaRPr lang="de-DE" dirty="0"/>
          </a:p>
          <a:p>
            <a:pPr marL="0" indent="0" algn="l">
              <a:spcBef>
                <a:spcPts val="0"/>
              </a:spcBef>
              <a:buNone/>
            </a:pP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120786" y="83976"/>
            <a:ext cx="6071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Fakultät II – Informatik, Wirtschafts- und Rechtswissenschaften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Department für Informatik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(3) – Ablauf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dirty="0"/>
              <a:t>Zufällige Ausgangspopulation</a:t>
            </a:r>
          </a:p>
          <a:p>
            <a:pPr marL="457200" indent="-457200">
              <a:buAutoNum type="arabicPeriod"/>
            </a:pPr>
            <a:r>
              <a:rPr lang="de-DE" dirty="0"/>
              <a:t>Fitnessfunktion bewertet Individuen</a:t>
            </a:r>
          </a:p>
          <a:p>
            <a:pPr lvl="1">
              <a:buFontTx/>
              <a:buChar char="-"/>
            </a:pPr>
            <a:r>
              <a:rPr lang="de-DE" dirty="0"/>
              <a:t>Luftwiderstand im Windtunnel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Selektion von Individuen anhand ihrer Fitness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Rekombination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Mutation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Bewertung der Fitness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Auswahl für nächste Generation aus alten und neuen Individuen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Gehe zu Schritt 3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151306" y="5807630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in Anlehnung an [7]</a:t>
            </a:r>
          </a:p>
        </p:txBody>
      </p:sp>
    </p:spTree>
    <p:extLst>
      <p:ext uri="{BB962C8B-B14F-4D97-AF65-F5344CB8AC3E}">
        <p14:creationId xmlns:p14="http://schemas.microsoft.com/office/powerpoint/2010/main" val="1964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49086"/>
            <a:ext cx="9628632" cy="97937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(4)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Laufen prinzipiell unbegrenzt lange [7]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/>
              <a:t>Abbruchkriterien</a:t>
            </a:r>
          </a:p>
          <a:p>
            <a:pPr lvl="2"/>
            <a:r>
              <a:rPr lang="de-DE" dirty="0"/>
              <a:t>Zeit</a:t>
            </a:r>
          </a:p>
          <a:p>
            <a:pPr lvl="2"/>
            <a:r>
              <a:rPr lang="de-DE" dirty="0"/>
              <a:t>Anzahl Generationen</a:t>
            </a:r>
          </a:p>
          <a:p>
            <a:pPr lvl="2"/>
            <a:r>
              <a:rPr lang="de-DE" dirty="0"/>
              <a:t>Bewertung der Individuen</a:t>
            </a:r>
          </a:p>
          <a:p>
            <a:r>
              <a:rPr lang="de-DE" dirty="0"/>
              <a:t>Problem der Parameterbestimmung [8]</a:t>
            </a:r>
          </a:p>
          <a:p>
            <a:pPr lvl="1"/>
            <a:r>
              <a:rPr lang="de-DE" dirty="0"/>
              <a:t>Mutationswahrscheinlichkeit</a:t>
            </a:r>
          </a:p>
          <a:p>
            <a:pPr lvl="1"/>
            <a:r>
              <a:rPr lang="de-DE" dirty="0"/>
              <a:t>Selektionsmechanismus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11</a:t>
            </a:fld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492259555"/>
              </p:ext>
            </p:extLst>
          </p:nvPr>
        </p:nvGraphicFramePr>
        <p:xfrm>
          <a:off x="6092890" y="3552857"/>
          <a:ext cx="4815902" cy="262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10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Versuchen Brücke zu schlagen zwischen dem Intellekt von Menschen und der Rechengeschwindigkeit von Computern</a:t>
            </a:r>
          </a:p>
          <a:p>
            <a:r>
              <a:rPr lang="de-DE" dirty="0"/>
              <a:t>Inspiriert von neuronalen Verbindungen im Gehirn [9]</a:t>
            </a:r>
          </a:p>
          <a:p>
            <a:r>
              <a:rPr lang="de-DE" dirty="0"/>
              <a:t>Aufbau über Ebenen</a:t>
            </a:r>
          </a:p>
          <a:p>
            <a:pPr lvl="1"/>
            <a:r>
              <a:rPr lang="de-DE" dirty="0"/>
              <a:t>Eingabeebene</a:t>
            </a:r>
          </a:p>
          <a:p>
            <a:pPr lvl="1"/>
            <a:r>
              <a:rPr lang="de-DE" i="1" dirty="0"/>
              <a:t>Hidden </a:t>
            </a:r>
            <a:r>
              <a:rPr lang="de-DE" i="1" dirty="0" err="1"/>
              <a:t>layers</a:t>
            </a:r>
            <a:endParaRPr lang="de-DE" i="1" dirty="0"/>
          </a:p>
          <a:p>
            <a:pPr lvl="1"/>
            <a:r>
              <a:rPr lang="de-DE" dirty="0"/>
              <a:t>Ausgabeebene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4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Jede Ebene setzt sich aus Neuronen zusammen [10][11]</a:t>
                </a:r>
              </a:p>
              <a:p>
                <a:pPr lvl="1"/>
                <a:r>
                  <a:rPr lang="de-DE" dirty="0"/>
                  <a:t>Meistens ist jedes Neuron mit jedem Neuron der nächsten Ebene verbunden</a:t>
                </a:r>
              </a:p>
              <a:p>
                <a:pPr lvl="1"/>
                <a:r>
                  <a:rPr lang="de-DE" dirty="0"/>
                  <a:t>Jede Verbindung ist gewichtet</a:t>
                </a:r>
              </a:p>
              <a:p>
                <a:pPr lvl="1"/>
                <a:r>
                  <a:rPr lang="de-DE" dirty="0"/>
                  <a:t>Gewichtete Summe alle Ausgaben der vorherigen Ebene ergibt Eingabewert</a:t>
                </a:r>
              </a:p>
              <a:p>
                <a:pPr lvl="2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Ausgabe wird durch Aktivitätsfunktion aus Eingabe errechnet</a:t>
                </a:r>
              </a:p>
              <a:p>
                <a:r>
                  <a:rPr lang="de-DE" dirty="0"/>
                  <a:t>Daten werden an den Neuronen der Eingabeebene angelegt</a:t>
                </a:r>
              </a:p>
              <a:p>
                <a:pPr lvl="1"/>
                <a:r>
                  <a:rPr lang="de-DE" dirty="0"/>
                  <a:t>Vergleichbar mit Helligkeitswahrnehmung durchs Auge</a:t>
                </a:r>
              </a:p>
              <a:p>
                <a:r>
                  <a:rPr lang="de-DE" i="1" dirty="0"/>
                  <a:t>Hidden </a:t>
                </a:r>
                <a:r>
                  <a:rPr lang="de-DE" i="1" dirty="0" err="1"/>
                  <a:t>layers</a:t>
                </a:r>
                <a:r>
                  <a:rPr lang="de-DE" i="1" dirty="0"/>
                  <a:t> </a:t>
                </a:r>
                <a:r>
                  <a:rPr lang="de-DE" dirty="0"/>
                  <a:t>stellen die Daten in Verbindung zueinander</a:t>
                </a:r>
              </a:p>
              <a:p>
                <a:pPr lvl="1"/>
                <a:r>
                  <a:rPr lang="de-DE" dirty="0"/>
                  <a:t>Genauer Wirkmechanismus noch unklar</a:t>
                </a:r>
              </a:p>
              <a:p>
                <a:r>
                  <a:rPr lang="de-DE" dirty="0"/>
                  <a:t>In der Ausgabeebene wird das Ergebnis dargestellt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15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9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Aktivitätsfunktion projiziert Werte [11]</a:t>
                </a:r>
              </a:p>
              <a:p>
                <a:pPr lvl="1"/>
                <a:r>
                  <a:rPr lang="de-DE" dirty="0" err="1"/>
                  <a:t>Sigmoid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TanH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Damit die Ausgabe des Netzwerkes sinnvoll genutzt werden kann, müssen die Verbindungsgewichte trainiert werden</a:t>
                </a:r>
              </a:p>
              <a:p>
                <a:pPr lvl="1"/>
                <a:r>
                  <a:rPr lang="de-DE" dirty="0"/>
                  <a:t>Ein Trainingsverfahren ist der Einsatz von evolutionären Algorithmen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4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(4) – Aktivitätsfunktionen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Identität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Sigmoid</a:t>
            </a:r>
            <a:r>
              <a:rPr lang="de-DE" dirty="0"/>
              <a:t>/</a:t>
            </a:r>
            <a:r>
              <a:rPr lang="de-DE" dirty="0" err="1"/>
              <a:t>TanH</a:t>
            </a:r>
            <a:r>
              <a:rPr lang="de-DE" dirty="0"/>
              <a:t> [11]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 von Eike Stein - 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15</a:t>
            </a:fld>
            <a:endParaRPr lang="de-DE" dirty="0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77498950"/>
              </p:ext>
            </p:extLst>
          </p:nvPr>
        </p:nvGraphicFramePr>
        <p:xfrm>
          <a:off x="6419850" y="2743200"/>
          <a:ext cx="4489450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Inhaltsplatzhalter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867134"/>
              </p:ext>
            </p:extLst>
          </p:nvPr>
        </p:nvGraphicFramePr>
        <p:xfrm>
          <a:off x="1280160" y="2743200"/>
          <a:ext cx="4491038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43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0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 ist es ein Fahrzeug über ein künstliches neuronales Netz zu steuern</a:t>
            </a:r>
          </a:p>
          <a:p>
            <a:r>
              <a:rPr lang="de-DE" dirty="0"/>
              <a:t>Eingabedaten des neuronales Netzwerkes sind Abstandssensordaten der Umgebung</a:t>
            </a:r>
          </a:p>
          <a:p>
            <a:r>
              <a:rPr lang="de-DE" dirty="0"/>
              <a:t>Ausgabe gibt Fahrverhalten an</a:t>
            </a:r>
          </a:p>
          <a:p>
            <a:r>
              <a:rPr lang="de-DE" dirty="0"/>
              <a:t>2D physikalische Simulation </a:t>
            </a:r>
            <a:r>
              <a:rPr lang="de-DE" dirty="0">
                <a:sym typeface="Wingdings" panose="05000000000000000000" pitchFamily="2" charset="2"/>
              </a:rPr>
              <a:t> 2D virtuelle Umgebung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3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Rennstrecken eignen sich aufgrund abwechslungsreicher Abschnitte</a:t>
            </a:r>
          </a:p>
          <a:p>
            <a:r>
              <a:rPr lang="de-DE" dirty="0"/>
              <a:t>Nur ein Fahrzeug zur Zeit</a:t>
            </a:r>
          </a:p>
          <a:p>
            <a:r>
              <a:rPr lang="de-DE" dirty="0"/>
              <a:t>Quelle ist die Webseite GPSies [12]</a:t>
            </a:r>
          </a:p>
          <a:p>
            <a:r>
              <a:rPr lang="de-DE" dirty="0"/>
              <a:t>Aus GPS Koordinaten wird Polygon errechnet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Freihandform 5"/>
          <p:cNvSpPr/>
          <p:nvPr/>
        </p:nvSpPr>
        <p:spPr>
          <a:xfrm>
            <a:off x="3781425" y="4538976"/>
            <a:ext cx="4629150" cy="111887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63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Innere und äußere Streckenbegrenzung durch vergrößern und verkleinern des Polygons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Freihandform 6"/>
          <p:cNvSpPr/>
          <p:nvPr/>
        </p:nvSpPr>
        <p:spPr>
          <a:xfrm>
            <a:off x="3835718" y="3195187"/>
            <a:ext cx="4520565" cy="108839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ihandform 9"/>
          <p:cNvSpPr/>
          <p:nvPr/>
        </p:nvSpPr>
        <p:spPr>
          <a:xfrm>
            <a:off x="3788410" y="3157475"/>
            <a:ext cx="4615180" cy="1158875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52172 w 4974336"/>
              <a:gd name="connsiteY29" fmla="*/ 384501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510212 w 5004479"/>
              <a:gd name="connsiteY0" fmla="*/ 0 h 1199692"/>
              <a:gd name="connsiteX1" fmla="*/ 2327115 w 5004479"/>
              <a:gd name="connsiteY1" fmla="*/ 0 h 1199692"/>
              <a:gd name="connsiteX2" fmla="*/ 3373189 w 5004479"/>
              <a:gd name="connsiteY2" fmla="*/ 182880 h 1199692"/>
              <a:gd name="connsiteX3" fmla="*/ 4104709 w 5004479"/>
              <a:gd name="connsiteY3" fmla="*/ 36576 h 1199692"/>
              <a:gd name="connsiteX4" fmla="*/ 4704555 w 5004479"/>
              <a:gd name="connsiteY4" fmla="*/ 58521 h 1199692"/>
              <a:gd name="connsiteX5" fmla="*/ 4953272 w 5004479"/>
              <a:gd name="connsiteY5" fmla="*/ 234086 h 1199692"/>
              <a:gd name="connsiteX6" fmla="*/ 5004479 w 5004479"/>
              <a:gd name="connsiteY6" fmla="*/ 490118 h 1199692"/>
              <a:gd name="connsiteX7" fmla="*/ 4909381 w 5004479"/>
              <a:gd name="connsiteY7" fmla="*/ 592531 h 1199692"/>
              <a:gd name="connsiteX8" fmla="*/ 4755762 w 5004479"/>
              <a:gd name="connsiteY8" fmla="*/ 607161 h 1199692"/>
              <a:gd name="connsiteX9" fmla="*/ 4689925 w 5004479"/>
              <a:gd name="connsiteY9" fmla="*/ 607161 h 1199692"/>
              <a:gd name="connsiteX10" fmla="*/ 4331480 w 5004479"/>
              <a:gd name="connsiteY10" fmla="*/ 599846 h 1199692"/>
              <a:gd name="connsiteX11" fmla="*/ 4126655 w 5004479"/>
              <a:gd name="connsiteY11" fmla="*/ 526694 h 1199692"/>
              <a:gd name="connsiteX12" fmla="*/ 3702373 w 5004479"/>
              <a:gd name="connsiteY12" fmla="*/ 570585 h 1199692"/>
              <a:gd name="connsiteX13" fmla="*/ 3636536 w 5004479"/>
              <a:gd name="connsiteY13" fmla="*/ 775411 h 1199692"/>
              <a:gd name="connsiteX14" fmla="*/ 3753579 w 5004479"/>
              <a:gd name="connsiteY14" fmla="*/ 943660 h 1199692"/>
              <a:gd name="connsiteX15" fmla="*/ 3775525 w 5004479"/>
              <a:gd name="connsiteY15" fmla="*/ 1133856 h 1199692"/>
              <a:gd name="connsiteX16" fmla="*/ 3512178 w 5004479"/>
              <a:gd name="connsiteY16" fmla="*/ 1199692 h 1199692"/>
              <a:gd name="connsiteX17" fmla="*/ 3190309 w 5004479"/>
              <a:gd name="connsiteY17" fmla="*/ 1097280 h 1199692"/>
              <a:gd name="connsiteX18" fmla="*/ 2912331 w 5004479"/>
              <a:gd name="connsiteY18" fmla="*/ 950976 h 1199692"/>
              <a:gd name="connsiteX19" fmla="*/ 2692875 w 5004479"/>
              <a:gd name="connsiteY19" fmla="*/ 731520 h 1199692"/>
              <a:gd name="connsiteX20" fmla="*/ 2597778 w 5004479"/>
              <a:gd name="connsiteY20" fmla="*/ 614476 h 1199692"/>
              <a:gd name="connsiteX21" fmla="*/ 2093029 w 5004479"/>
              <a:gd name="connsiteY21" fmla="*/ 475488 h 1199692"/>
              <a:gd name="connsiteX22" fmla="*/ 1844312 w 5004479"/>
              <a:gd name="connsiteY22" fmla="*/ 563270 h 1199692"/>
              <a:gd name="connsiteX23" fmla="*/ 1376139 w 5004479"/>
              <a:gd name="connsiteY23" fmla="*/ 658368 h 1199692"/>
              <a:gd name="connsiteX24" fmla="*/ 922597 w 5004479"/>
              <a:gd name="connsiteY24" fmla="*/ 797356 h 1199692"/>
              <a:gd name="connsiteX25" fmla="*/ 520261 w 5004479"/>
              <a:gd name="connsiteY25" fmla="*/ 848563 h 1199692"/>
              <a:gd name="connsiteX26" fmla="*/ 191077 w 5004479"/>
              <a:gd name="connsiteY26" fmla="*/ 775411 h 1199692"/>
              <a:gd name="connsiteX27" fmla="*/ 30143 w 5004479"/>
              <a:gd name="connsiteY27" fmla="*/ 629107 h 1199692"/>
              <a:gd name="connsiteX28" fmla="*/ 0 w 5004479"/>
              <a:gd name="connsiteY28" fmla="*/ 507033 h 1199692"/>
              <a:gd name="connsiteX29" fmla="*/ 82315 w 5004479"/>
              <a:gd name="connsiteY29" fmla="*/ 384501 h 1199692"/>
              <a:gd name="connsiteX30" fmla="*/ 197509 w 5004479"/>
              <a:gd name="connsiteY30" fmla="*/ 379470 h 1199692"/>
              <a:gd name="connsiteX31" fmla="*/ 248274 w 5004479"/>
              <a:gd name="connsiteY31" fmla="*/ 336499 h 1199692"/>
              <a:gd name="connsiteX32" fmla="*/ 231353 w 5004479"/>
              <a:gd name="connsiteY32" fmla="*/ 270662 h 1199692"/>
              <a:gd name="connsiteX33" fmla="*/ 240960 w 5004479"/>
              <a:gd name="connsiteY33" fmla="*/ 204825 h 1199692"/>
              <a:gd name="connsiteX34" fmla="*/ 326891 w 5004479"/>
              <a:gd name="connsiteY34" fmla="*/ 83655 h 1199692"/>
              <a:gd name="connsiteX35" fmla="*/ 510212 w 5004479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221224 w 5034626"/>
              <a:gd name="connsiteY26" fmla="*/ 775411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31408 w 5034626"/>
              <a:gd name="connsiteY23" fmla="*/ 728791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22381 w 5034626"/>
              <a:gd name="connsiteY18" fmla="*/ 97109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20456 w 5034626"/>
              <a:gd name="connsiteY17" fmla="*/ 1097280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5098 w 5034626"/>
              <a:gd name="connsiteY9" fmla="*/ 647413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69676 w 5034626"/>
              <a:gd name="connsiteY7" fmla="*/ 647877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4983419 w 5084870"/>
              <a:gd name="connsiteY5" fmla="*/ 234086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398312 w 5084870"/>
              <a:gd name="connsiteY2" fmla="*/ 14766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30147 w 5084870"/>
              <a:gd name="connsiteY27" fmla="*/ 542253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02131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300320"/>
              <a:gd name="connsiteX1" fmla="*/ 2357262 w 5084870"/>
              <a:gd name="connsiteY1" fmla="*/ 0 h 1300320"/>
              <a:gd name="connsiteX2" fmla="*/ 3398312 w 5084870"/>
              <a:gd name="connsiteY2" fmla="*/ 182880 h 1300320"/>
              <a:gd name="connsiteX3" fmla="*/ 4129832 w 5084870"/>
              <a:gd name="connsiteY3" fmla="*/ 35220 h 1300320"/>
              <a:gd name="connsiteX4" fmla="*/ 4739727 w 5084870"/>
              <a:gd name="connsiteY4" fmla="*/ 63552 h 1300320"/>
              <a:gd name="connsiteX5" fmla="*/ 5003518 w 5084870"/>
              <a:gd name="connsiteY5" fmla="*/ 218992 h 1300320"/>
              <a:gd name="connsiteX6" fmla="*/ 5084870 w 5084870"/>
              <a:gd name="connsiteY6" fmla="*/ 520306 h 1300320"/>
              <a:gd name="connsiteX7" fmla="*/ 4969676 w 5084870"/>
              <a:gd name="connsiteY7" fmla="*/ 683097 h 1300320"/>
              <a:gd name="connsiteX8" fmla="*/ 4785909 w 5084870"/>
              <a:gd name="connsiteY8" fmla="*/ 682633 h 1300320"/>
              <a:gd name="connsiteX9" fmla="*/ 4361628 w 5084870"/>
              <a:gd name="connsiteY9" fmla="*/ 680349 h 1300320"/>
              <a:gd name="connsiteX10" fmla="*/ 4161826 w 5084870"/>
              <a:gd name="connsiteY10" fmla="*/ 602166 h 1300320"/>
              <a:gd name="connsiteX11" fmla="*/ 3787790 w 5084870"/>
              <a:gd name="connsiteY11" fmla="*/ 641025 h 1300320"/>
              <a:gd name="connsiteX12" fmla="*/ 3721953 w 5084870"/>
              <a:gd name="connsiteY12" fmla="*/ 800568 h 1300320"/>
              <a:gd name="connsiteX13" fmla="*/ 3838996 w 5084870"/>
              <a:gd name="connsiteY13" fmla="*/ 963786 h 1300320"/>
              <a:gd name="connsiteX14" fmla="*/ 3850893 w 5084870"/>
              <a:gd name="connsiteY14" fmla="*/ 1204296 h 1300320"/>
              <a:gd name="connsiteX15" fmla="*/ 3552377 w 5084870"/>
              <a:gd name="connsiteY15" fmla="*/ 1300320 h 1300320"/>
              <a:gd name="connsiteX16" fmla="*/ 3210408 w 5084870"/>
              <a:gd name="connsiteY16" fmla="*/ 1182815 h 1300320"/>
              <a:gd name="connsiteX17" fmla="*/ 2897258 w 5084870"/>
              <a:gd name="connsiteY17" fmla="*/ 1006316 h 1300320"/>
              <a:gd name="connsiteX18" fmla="*/ 2657704 w 5084870"/>
              <a:gd name="connsiteY18" fmla="*/ 776800 h 1300320"/>
              <a:gd name="connsiteX19" fmla="*/ 2597779 w 5084870"/>
              <a:gd name="connsiteY19" fmla="*/ 694969 h 1300320"/>
              <a:gd name="connsiteX20" fmla="*/ 2113128 w 5084870"/>
              <a:gd name="connsiteY20" fmla="*/ 566050 h 1300320"/>
              <a:gd name="connsiteX21" fmla="*/ 1884509 w 5084870"/>
              <a:gd name="connsiteY21" fmla="*/ 643763 h 1300320"/>
              <a:gd name="connsiteX22" fmla="*/ 1421360 w 5084870"/>
              <a:gd name="connsiteY22" fmla="*/ 733830 h 1300320"/>
              <a:gd name="connsiteX23" fmla="*/ 952744 w 5084870"/>
              <a:gd name="connsiteY23" fmla="*/ 872817 h 1300320"/>
              <a:gd name="connsiteX24" fmla="*/ 550408 w 5084870"/>
              <a:gd name="connsiteY24" fmla="*/ 918995 h 1300320"/>
              <a:gd name="connsiteX25" fmla="*/ 181028 w 5084870"/>
              <a:gd name="connsiteY25" fmla="*/ 840813 h 1300320"/>
              <a:gd name="connsiteX26" fmla="*/ 0 w 5084870"/>
              <a:gd name="connsiteY26" fmla="*/ 699538 h 1300320"/>
              <a:gd name="connsiteX27" fmla="*/ 0 w 5084870"/>
              <a:gd name="connsiteY27" fmla="*/ 527155 h 1300320"/>
              <a:gd name="connsiteX28" fmla="*/ 112462 w 5084870"/>
              <a:gd name="connsiteY28" fmla="*/ 419721 h 1300320"/>
              <a:gd name="connsiteX29" fmla="*/ 227656 w 5084870"/>
              <a:gd name="connsiteY29" fmla="*/ 414690 h 1300320"/>
              <a:gd name="connsiteX30" fmla="*/ 278421 w 5084870"/>
              <a:gd name="connsiteY30" fmla="*/ 371719 h 1300320"/>
              <a:gd name="connsiteX31" fmla="*/ 261500 w 5084870"/>
              <a:gd name="connsiteY31" fmla="*/ 305882 h 1300320"/>
              <a:gd name="connsiteX32" fmla="*/ 271107 w 5084870"/>
              <a:gd name="connsiteY32" fmla="*/ 240045 h 1300320"/>
              <a:gd name="connsiteX33" fmla="*/ 357038 w 5084870"/>
              <a:gd name="connsiteY33" fmla="*/ 118875 h 1300320"/>
              <a:gd name="connsiteX34" fmla="*/ 540359 w 5084870"/>
              <a:gd name="connsiteY34" fmla="*/ 35220 h 1300320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0 w 5084870"/>
              <a:gd name="connsiteY26" fmla="*/ 699538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22706 w 5167217"/>
              <a:gd name="connsiteY0" fmla="*/ 35220 h 1275153"/>
              <a:gd name="connsiteX1" fmla="*/ 2439609 w 5167217"/>
              <a:gd name="connsiteY1" fmla="*/ 0 h 1275153"/>
              <a:gd name="connsiteX2" fmla="*/ 3480659 w 5167217"/>
              <a:gd name="connsiteY2" fmla="*/ 182880 h 1275153"/>
              <a:gd name="connsiteX3" fmla="*/ 4212179 w 5167217"/>
              <a:gd name="connsiteY3" fmla="*/ 35220 h 1275153"/>
              <a:gd name="connsiteX4" fmla="*/ 4822074 w 5167217"/>
              <a:gd name="connsiteY4" fmla="*/ 63552 h 1275153"/>
              <a:gd name="connsiteX5" fmla="*/ 5085865 w 5167217"/>
              <a:gd name="connsiteY5" fmla="*/ 218992 h 1275153"/>
              <a:gd name="connsiteX6" fmla="*/ 5167217 w 5167217"/>
              <a:gd name="connsiteY6" fmla="*/ 520306 h 1275153"/>
              <a:gd name="connsiteX7" fmla="*/ 5052023 w 5167217"/>
              <a:gd name="connsiteY7" fmla="*/ 683097 h 1275153"/>
              <a:gd name="connsiteX8" fmla="*/ 4868256 w 5167217"/>
              <a:gd name="connsiteY8" fmla="*/ 682633 h 1275153"/>
              <a:gd name="connsiteX9" fmla="*/ 4443975 w 5167217"/>
              <a:gd name="connsiteY9" fmla="*/ 680349 h 1275153"/>
              <a:gd name="connsiteX10" fmla="*/ 4244173 w 5167217"/>
              <a:gd name="connsiteY10" fmla="*/ 602166 h 1275153"/>
              <a:gd name="connsiteX11" fmla="*/ 3870137 w 5167217"/>
              <a:gd name="connsiteY11" fmla="*/ 641025 h 1275153"/>
              <a:gd name="connsiteX12" fmla="*/ 3804300 w 5167217"/>
              <a:gd name="connsiteY12" fmla="*/ 800568 h 1275153"/>
              <a:gd name="connsiteX13" fmla="*/ 3921343 w 5167217"/>
              <a:gd name="connsiteY13" fmla="*/ 963786 h 1275153"/>
              <a:gd name="connsiteX14" fmla="*/ 3933240 w 5167217"/>
              <a:gd name="connsiteY14" fmla="*/ 1204296 h 1275153"/>
              <a:gd name="connsiteX15" fmla="*/ 3634724 w 5167217"/>
              <a:gd name="connsiteY15" fmla="*/ 1275153 h 1275153"/>
              <a:gd name="connsiteX16" fmla="*/ 3292755 w 5167217"/>
              <a:gd name="connsiteY16" fmla="*/ 1182815 h 1275153"/>
              <a:gd name="connsiteX17" fmla="*/ 2979605 w 5167217"/>
              <a:gd name="connsiteY17" fmla="*/ 1006316 h 1275153"/>
              <a:gd name="connsiteX18" fmla="*/ 2740051 w 5167217"/>
              <a:gd name="connsiteY18" fmla="*/ 776800 h 1275153"/>
              <a:gd name="connsiteX19" fmla="*/ 2680126 w 5167217"/>
              <a:gd name="connsiteY19" fmla="*/ 694969 h 1275153"/>
              <a:gd name="connsiteX20" fmla="*/ 2195475 w 5167217"/>
              <a:gd name="connsiteY20" fmla="*/ 566050 h 1275153"/>
              <a:gd name="connsiteX21" fmla="*/ 1966856 w 5167217"/>
              <a:gd name="connsiteY21" fmla="*/ 643763 h 1275153"/>
              <a:gd name="connsiteX22" fmla="*/ 1503707 w 5167217"/>
              <a:gd name="connsiteY22" fmla="*/ 733830 h 1275153"/>
              <a:gd name="connsiteX23" fmla="*/ 1035091 w 5167217"/>
              <a:gd name="connsiteY23" fmla="*/ 872817 h 1275153"/>
              <a:gd name="connsiteX24" fmla="*/ 632755 w 5167217"/>
              <a:gd name="connsiteY24" fmla="*/ 918995 h 1275153"/>
              <a:gd name="connsiteX25" fmla="*/ 263375 w 5167217"/>
              <a:gd name="connsiteY25" fmla="*/ 840813 h 1275153"/>
              <a:gd name="connsiteX26" fmla="*/ 0 w 5167217"/>
              <a:gd name="connsiteY26" fmla="*/ 703881 h 1275153"/>
              <a:gd name="connsiteX27" fmla="*/ 82347 w 5167217"/>
              <a:gd name="connsiteY27" fmla="*/ 527155 h 1275153"/>
              <a:gd name="connsiteX28" fmla="*/ 194809 w 5167217"/>
              <a:gd name="connsiteY28" fmla="*/ 419721 h 1275153"/>
              <a:gd name="connsiteX29" fmla="*/ 310003 w 5167217"/>
              <a:gd name="connsiteY29" fmla="*/ 414690 h 1275153"/>
              <a:gd name="connsiteX30" fmla="*/ 360768 w 5167217"/>
              <a:gd name="connsiteY30" fmla="*/ 371719 h 1275153"/>
              <a:gd name="connsiteX31" fmla="*/ 343847 w 5167217"/>
              <a:gd name="connsiteY31" fmla="*/ 305882 h 1275153"/>
              <a:gd name="connsiteX32" fmla="*/ 353454 w 5167217"/>
              <a:gd name="connsiteY32" fmla="*/ 240045 h 1275153"/>
              <a:gd name="connsiteX33" fmla="*/ 439385 w 5167217"/>
              <a:gd name="connsiteY33" fmla="*/ 118875 h 1275153"/>
              <a:gd name="connsiteX34" fmla="*/ 622706 w 5167217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7 w 5084870"/>
              <a:gd name="connsiteY26" fmla="*/ 669140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01029 w 5145540"/>
              <a:gd name="connsiteY0" fmla="*/ 35220 h 1275153"/>
              <a:gd name="connsiteX1" fmla="*/ 2417932 w 5145540"/>
              <a:gd name="connsiteY1" fmla="*/ 0 h 1275153"/>
              <a:gd name="connsiteX2" fmla="*/ 3458982 w 5145540"/>
              <a:gd name="connsiteY2" fmla="*/ 182880 h 1275153"/>
              <a:gd name="connsiteX3" fmla="*/ 4190502 w 5145540"/>
              <a:gd name="connsiteY3" fmla="*/ 35220 h 1275153"/>
              <a:gd name="connsiteX4" fmla="*/ 4800397 w 5145540"/>
              <a:gd name="connsiteY4" fmla="*/ 63552 h 1275153"/>
              <a:gd name="connsiteX5" fmla="*/ 5064188 w 5145540"/>
              <a:gd name="connsiteY5" fmla="*/ 218992 h 1275153"/>
              <a:gd name="connsiteX6" fmla="*/ 5145540 w 5145540"/>
              <a:gd name="connsiteY6" fmla="*/ 520306 h 1275153"/>
              <a:gd name="connsiteX7" fmla="*/ 5030346 w 5145540"/>
              <a:gd name="connsiteY7" fmla="*/ 683097 h 1275153"/>
              <a:gd name="connsiteX8" fmla="*/ 4846579 w 5145540"/>
              <a:gd name="connsiteY8" fmla="*/ 682633 h 1275153"/>
              <a:gd name="connsiteX9" fmla="*/ 4422298 w 5145540"/>
              <a:gd name="connsiteY9" fmla="*/ 680349 h 1275153"/>
              <a:gd name="connsiteX10" fmla="*/ 4222496 w 5145540"/>
              <a:gd name="connsiteY10" fmla="*/ 602166 h 1275153"/>
              <a:gd name="connsiteX11" fmla="*/ 3848460 w 5145540"/>
              <a:gd name="connsiteY11" fmla="*/ 641025 h 1275153"/>
              <a:gd name="connsiteX12" fmla="*/ 3782623 w 5145540"/>
              <a:gd name="connsiteY12" fmla="*/ 800568 h 1275153"/>
              <a:gd name="connsiteX13" fmla="*/ 3899666 w 5145540"/>
              <a:gd name="connsiteY13" fmla="*/ 963786 h 1275153"/>
              <a:gd name="connsiteX14" fmla="*/ 3911563 w 5145540"/>
              <a:gd name="connsiteY14" fmla="*/ 1204296 h 1275153"/>
              <a:gd name="connsiteX15" fmla="*/ 3613047 w 5145540"/>
              <a:gd name="connsiteY15" fmla="*/ 1275153 h 1275153"/>
              <a:gd name="connsiteX16" fmla="*/ 3271078 w 5145540"/>
              <a:gd name="connsiteY16" fmla="*/ 1182815 h 1275153"/>
              <a:gd name="connsiteX17" fmla="*/ 2957928 w 5145540"/>
              <a:gd name="connsiteY17" fmla="*/ 1006316 h 1275153"/>
              <a:gd name="connsiteX18" fmla="*/ 2718374 w 5145540"/>
              <a:gd name="connsiteY18" fmla="*/ 776800 h 1275153"/>
              <a:gd name="connsiteX19" fmla="*/ 2658449 w 5145540"/>
              <a:gd name="connsiteY19" fmla="*/ 694969 h 1275153"/>
              <a:gd name="connsiteX20" fmla="*/ 2173798 w 5145540"/>
              <a:gd name="connsiteY20" fmla="*/ 566050 h 1275153"/>
              <a:gd name="connsiteX21" fmla="*/ 1945179 w 5145540"/>
              <a:gd name="connsiteY21" fmla="*/ 643763 h 1275153"/>
              <a:gd name="connsiteX22" fmla="*/ 1482030 w 5145540"/>
              <a:gd name="connsiteY22" fmla="*/ 733830 h 1275153"/>
              <a:gd name="connsiteX23" fmla="*/ 1013414 w 5145540"/>
              <a:gd name="connsiteY23" fmla="*/ 872817 h 1275153"/>
              <a:gd name="connsiteX24" fmla="*/ 611078 w 5145540"/>
              <a:gd name="connsiteY24" fmla="*/ 918995 h 1275153"/>
              <a:gd name="connsiteX25" fmla="*/ 241698 w 5145540"/>
              <a:gd name="connsiteY25" fmla="*/ 840813 h 1275153"/>
              <a:gd name="connsiteX26" fmla="*/ 0 w 5145540"/>
              <a:gd name="connsiteY26" fmla="*/ 673482 h 1275153"/>
              <a:gd name="connsiteX27" fmla="*/ 60670 w 5145540"/>
              <a:gd name="connsiteY27" fmla="*/ 527155 h 1275153"/>
              <a:gd name="connsiteX28" fmla="*/ 173132 w 5145540"/>
              <a:gd name="connsiteY28" fmla="*/ 419721 h 1275153"/>
              <a:gd name="connsiteX29" fmla="*/ 288326 w 5145540"/>
              <a:gd name="connsiteY29" fmla="*/ 414690 h 1275153"/>
              <a:gd name="connsiteX30" fmla="*/ 339091 w 5145540"/>
              <a:gd name="connsiteY30" fmla="*/ 371719 h 1275153"/>
              <a:gd name="connsiteX31" fmla="*/ 322170 w 5145540"/>
              <a:gd name="connsiteY31" fmla="*/ 305882 h 1275153"/>
              <a:gd name="connsiteX32" fmla="*/ 331777 w 5145540"/>
              <a:gd name="connsiteY32" fmla="*/ 240045 h 1275153"/>
              <a:gd name="connsiteX33" fmla="*/ 417708 w 5145540"/>
              <a:gd name="connsiteY33" fmla="*/ 118875 h 1275153"/>
              <a:gd name="connsiteX34" fmla="*/ 601029 w 5145540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0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67245 w 5111756"/>
              <a:gd name="connsiteY0" fmla="*/ 35220 h 1275153"/>
              <a:gd name="connsiteX1" fmla="*/ 2384148 w 5111756"/>
              <a:gd name="connsiteY1" fmla="*/ 0 h 1275153"/>
              <a:gd name="connsiteX2" fmla="*/ 3425198 w 5111756"/>
              <a:gd name="connsiteY2" fmla="*/ 182880 h 1275153"/>
              <a:gd name="connsiteX3" fmla="*/ 4156718 w 5111756"/>
              <a:gd name="connsiteY3" fmla="*/ 35220 h 1275153"/>
              <a:gd name="connsiteX4" fmla="*/ 4766613 w 5111756"/>
              <a:gd name="connsiteY4" fmla="*/ 63552 h 1275153"/>
              <a:gd name="connsiteX5" fmla="*/ 5030404 w 5111756"/>
              <a:gd name="connsiteY5" fmla="*/ 218992 h 1275153"/>
              <a:gd name="connsiteX6" fmla="*/ 5111756 w 5111756"/>
              <a:gd name="connsiteY6" fmla="*/ 520306 h 1275153"/>
              <a:gd name="connsiteX7" fmla="*/ 4996562 w 5111756"/>
              <a:gd name="connsiteY7" fmla="*/ 683097 h 1275153"/>
              <a:gd name="connsiteX8" fmla="*/ 4812795 w 5111756"/>
              <a:gd name="connsiteY8" fmla="*/ 682633 h 1275153"/>
              <a:gd name="connsiteX9" fmla="*/ 4388514 w 5111756"/>
              <a:gd name="connsiteY9" fmla="*/ 680349 h 1275153"/>
              <a:gd name="connsiteX10" fmla="*/ 4188712 w 5111756"/>
              <a:gd name="connsiteY10" fmla="*/ 602166 h 1275153"/>
              <a:gd name="connsiteX11" fmla="*/ 3814676 w 5111756"/>
              <a:gd name="connsiteY11" fmla="*/ 641025 h 1275153"/>
              <a:gd name="connsiteX12" fmla="*/ 3748839 w 5111756"/>
              <a:gd name="connsiteY12" fmla="*/ 800568 h 1275153"/>
              <a:gd name="connsiteX13" fmla="*/ 3865882 w 5111756"/>
              <a:gd name="connsiteY13" fmla="*/ 963786 h 1275153"/>
              <a:gd name="connsiteX14" fmla="*/ 3877779 w 5111756"/>
              <a:gd name="connsiteY14" fmla="*/ 1204296 h 1275153"/>
              <a:gd name="connsiteX15" fmla="*/ 3579263 w 5111756"/>
              <a:gd name="connsiteY15" fmla="*/ 1275153 h 1275153"/>
              <a:gd name="connsiteX16" fmla="*/ 3237294 w 5111756"/>
              <a:gd name="connsiteY16" fmla="*/ 1182815 h 1275153"/>
              <a:gd name="connsiteX17" fmla="*/ 2924144 w 5111756"/>
              <a:gd name="connsiteY17" fmla="*/ 1006316 h 1275153"/>
              <a:gd name="connsiteX18" fmla="*/ 2684590 w 5111756"/>
              <a:gd name="connsiteY18" fmla="*/ 776800 h 1275153"/>
              <a:gd name="connsiteX19" fmla="*/ 2624665 w 5111756"/>
              <a:gd name="connsiteY19" fmla="*/ 694969 h 1275153"/>
              <a:gd name="connsiteX20" fmla="*/ 2140014 w 5111756"/>
              <a:gd name="connsiteY20" fmla="*/ 566050 h 1275153"/>
              <a:gd name="connsiteX21" fmla="*/ 1911395 w 5111756"/>
              <a:gd name="connsiteY21" fmla="*/ 643763 h 1275153"/>
              <a:gd name="connsiteX22" fmla="*/ 1448246 w 5111756"/>
              <a:gd name="connsiteY22" fmla="*/ 733830 h 1275153"/>
              <a:gd name="connsiteX23" fmla="*/ 979630 w 5111756"/>
              <a:gd name="connsiteY23" fmla="*/ 872817 h 1275153"/>
              <a:gd name="connsiteX24" fmla="*/ 577294 w 5111756"/>
              <a:gd name="connsiteY24" fmla="*/ 918995 h 1275153"/>
              <a:gd name="connsiteX25" fmla="*/ 207914 w 5111756"/>
              <a:gd name="connsiteY25" fmla="*/ 840813 h 1275153"/>
              <a:gd name="connsiteX26" fmla="*/ 0 w 5111756"/>
              <a:gd name="connsiteY26" fmla="*/ 681774 h 1275153"/>
              <a:gd name="connsiteX27" fmla="*/ 26886 w 5111756"/>
              <a:gd name="connsiteY27" fmla="*/ 527155 h 1275153"/>
              <a:gd name="connsiteX28" fmla="*/ 139348 w 5111756"/>
              <a:gd name="connsiteY28" fmla="*/ 419721 h 1275153"/>
              <a:gd name="connsiteX29" fmla="*/ 254542 w 5111756"/>
              <a:gd name="connsiteY29" fmla="*/ 414690 h 1275153"/>
              <a:gd name="connsiteX30" fmla="*/ 305307 w 5111756"/>
              <a:gd name="connsiteY30" fmla="*/ 371719 h 1275153"/>
              <a:gd name="connsiteX31" fmla="*/ 288386 w 5111756"/>
              <a:gd name="connsiteY31" fmla="*/ 305882 h 1275153"/>
              <a:gd name="connsiteX32" fmla="*/ 297993 w 5111756"/>
              <a:gd name="connsiteY32" fmla="*/ 240045 h 1275153"/>
              <a:gd name="connsiteX33" fmla="*/ 383924 w 5111756"/>
              <a:gd name="connsiteY33" fmla="*/ 118875 h 1275153"/>
              <a:gd name="connsiteX34" fmla="*/ 567245 w 5111756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8633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95911 w 5068319"/>
              <a:gd name="connsiteY28" fmla="*/ 419721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26771 w 5068319"/>
              <a:gd name="connsiteY28" fmla="*/ 428152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18355 w 5068319"/>
              <a:gd name="connsiteY28" fmla="*/ 416910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8319" h="1275153">
                <a:moveTo>
                  <a:pt x="523808" y="35220"/>
                </a:moveTo>
                <a:lnTo>
                  <a:pt x="2340711" y="0"/>
                </a:lnTo>
                <a:lnTo>
                  <a:pt x="3381761" y="182880"/>
                </a:lnTo>
                <a:lnTo>
                  <a:pt x="4113281" y="35220"/>
                </a:lnTo>
                <a:lnTo>
                  <a:pt x="4723176" y="63552"/>
                </a:lnTo>
                <a:lnTo>
                  <a:pt x="4986967" y="218992"/>
                </a:lnTo>
                <a:lnTo>
                  <a:pt x="5068319" y="520306"/>
                </a:lnTo>
                <a:lnTo>
                  <a:pt x="4953125" y="683097"/>
                </a:lnTo>
                <a:lnTo>
                  <a:pt x="4769358" y="682633"/>
                </a:lnTo>
                <a:cubicBezTo>
                  <a:pt x="4673041" y="691399"/>
                  <a:pt x="4449091" y="687052"/>
                  <a:pt x="4345077" y="680349"/>
                </a:cubicBezTo>
                <a:lnTo>
                  <a:pt x="4145275" y="602166"/>
                </a:lnTo>
                <a:lnTo>
                  <a:pt x="3771239" y="641025"/>
                </a:lnTo>
                <a:lnTo>
                  <a:pt x="3705402" y="800568"/>
                </a:lnTo>
                <a:lnTo>
                  <a:pt x="3822445" y="963786"/>
                </a:lnTo>
                <a:lnTo>
                  <a:pt x="3834342" y="1204296"/>
                </a:lnTo>
                <a:lnTo>
                  <a:pt x="3535826" y="1275153"/>
                </a:lnTo>
                <a:lnTo>
                  <a:pt x="3193857" y="1182815"/>
                </a:lnTo>
                <a:lnTo>
                  <a:pt x="2880707" y="1006316"/>
                </a:lnTo>
                <a:lnTo>
                  <a:pt x="2641153" y="776800"/>
                </a:lnTo>
                <a:lnTo>
                  <a:pt x="2581228" y="694969"/>
                </a:lnTo>
                <a:lnTo>
                  <a:pt x="2096577" y="566050"/>
                </a:lnTo>
                <a:lnTo>
                  <a:pt x="1867958" y="643763"/>
                </a:lnTo>
                <a:lnTo>
                  <a:pt x="1404809" y="733830"/>
                </a:lnTo>
                <a:lnTo>
                  <a:pt x="936193" y="872817"/>
                </a:lnTo>
                <a:lnTo>
                  <a:pt x="533857" y="918995"/>
                </a:lnTo>
                <a:lnTo>
                  <a:pt x="164477" y="840813"/>
                </a:lnTo>
                <a:lnTo>
                  <a:pt x="2082" y="673482"/>
                </a:lnTo>
                <a:cubicBezTo>
                  <a:pt x="2080" y="626154"/>
                  <a:pt x="2" y="593141"/>
                  <a:pt x="0" y="545813"/>
                </a:cubicBezTo>
                <a:lnTo>
                  <a:pt x="118355" y="416910"/>
                </a:lnTo>
                <a:lnTo>
                  <a:pt x="211105" y="414690"/>
                </a:lnTo>
                <a:lnTo>
                  <a:pt x="261870" y="371719"/>
                </a:lnTo>
                <a:lnTo>
                  <a:pt x="244949" y="305882"/>
                </a:lnTo>
                <a:lnTo>
                  <a:pt x="254556" y="240045"/>
                </a:lnTo>
                <a:lnTo>
                  <a:pt x="340487" y="118875"/>
                </a:lnTo>
                <a:lnTo>
                  <a:pt x="523808" y="35220"/>
                </a:lnTo>
                <a:close/>
              </a:path>
            </a:pathLst>
          </a:cu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5"/>
            <a:ext cx="9628632" cy="10073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Einleitung</a:t>
            </a:r>
          </a:p>
          <a:p>
            <a:pPr lvl="1"/>
            <a:r>
              <a:rPr lang="de-DE" dirty="0"/>
              <a:t>Motivation</a:t>
            </a:r>
          </a:p>
          <a:p>
            <a:pPr lvl="1"/>
            <a:r>
              <a:rPr lang="de-DE" dirty="0"/>
              <a:t>Forschungsfrage</a:t>
            </a:r>
          </a:p>
          <a:p>
            <a:r>
              <a:rPr lang="de-DE" dirty="0"/>
              <a:t>Grundlagen</a:t>
            </a:r>
          </a:p>
          <a:p>
            <a:pPr lvl="1"/>
            <a:r>
              <a:rPr lang="de-DE" dirty="0"/>
              <a:t>Autonomes Fahren</a:t>
            </a:r>
          </a:p>
          <a:p>
            <a:pPr lvl="1"/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Künstliche neuronale Netze</a:t>
            </a:r>
          </a:p>
          <a:p>
            <a:r>
              <a:rPr lang="de-DE" dirty="0"/>
              <a:t>Konzept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 und Ausblick</a:t>
            </a:r>
          </a:p>
          <a:p>
            <a:pPr lvl="1"/>
            <a:r>
              <a:rPr lang="de-DE" dirty="0"/>
              <a:t>Fazit</a:t>
            </a:r>
          </a:p>
          <a:p>
            <a:pPr lvl="1"/>
            <a:r>
              <a:rPr lang="de-DE" dirty="0"/>
              <a:t>Grenzen</a:t>
            </a:r>
          </a:p>
          <a:p>
            <a:pPr lvl="1"/>
            <a:r>
              <a:rPr lang="de-DE" dirty="0"/>
              <a:t>Ausblick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1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Fahrzeug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Anlehnung an einen PKW</a:t>
            </a:r>
          </a:p>
          <a:p>
            <a:r>
              <a:rPr lang="de-DE" dirty="0"/>
              <a:t>Form über Polygon definiert</a:t>
            </a:r>
          </a:p>
          <a:p>
            <a:r>
              <a:rPr lang="de-DE" dirty="0"/>
              <a:t>Form des Fahrzeuges nicht nur kosmetisch relevant</a:t>
            </a:r>
          </a:p>
          <a:p>
            <a:pPr lvl="1"/>
            <a:r>
              <a:rPr lang="de-DE" dirty="0"/>
              <a:t>Abstand der Reifen antiproportional zur Manövrierbarkeit</a:t>
            </a:r>
          </a:p>
          <a:p>
            <a:pPr lvl="1"/>
            <a:r>
              <a:rPr lang="de-DE" dirty="0"/>
              <a:t>Größere Karosserie </a:t>
            </a:r>
            <a:r>
              <a:rPr lang="de-DE" dirty="0">
                <a:sym typeface="Wingdings" panose="05000000000000000000" pitchFamily="2" charset="2"/>
              </a:rPr>
              <a:t> höheres Gewicht  größere Trägheit</a:t>
            </a:r>
          </a:p>
          <a:p>
            <a:r>
              <a:rPr lang="de-DE" dirty="0">
                <a:sym typeface="Wingdings" panose="05000000000000000000" pitchFamily="2" charset="2"/>
              </a:rPr>
              <a:t>Sensoren messen den Abstand ausgehend vom blauen Punkt in verschiedene Richtungen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Orientiert an der menschlichen Position im Fahrzeug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20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61312" y="1460114"/>
            <a:ext cx="1371600" cy="27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Sensorverarbeitung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Die gemessenen Sensordaten dienen als Eingabedaten für das Netzwerk</a:t>
                </a:r>
              </a:p>
              <a:p>
                <a:r>
                  <a:rPr lang="de-DE" dirty="0"/>
                  <a:t>Ausgabe ist die Lenkausrichtung und Zielgeschwindigkeit</a:t>
                </a:r>
              </a:p>
              <a:p>
                <a:pPr lvl="1"/>
                <a:r>
                  <a:rPr lang="de-DE" dirty="0"/>
                  <a:t>Lenkausrichtung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Zielgeschwindigkeit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[0.1,1]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Eingabedaten müssen normalisiert werden</a:t>
                </a:r>
              </a:p>
              <a:p>
                <a:pPr lvl="1"/>
                <a:r>
                  <a:rPr lang="de-DE" dirty="0"/>
                  <a:t>Sensoren besitzen maximale Entfernung</a:t>
                </a:r>
              </a:p>
              <a:p>
                <a:pPr marL="457200" lvl="1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𝐸𝑖𝑛𝑔𝑎𝑏𝑒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𝑔𝑒𝑚𝑒𝑠𝑠𝑒𝑛𝑒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𝑚𝑎𝑥𝑖𝑚𝑎𝑙𝑒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den>
                    </m:f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/>
                  <a:t>Wahl der Topologie des Netzwerkes stellt Balance zwischen Lerngeschwindigkeit und maximal erreichbarer Performanz dar [14]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 b="-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74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Sensorverarbeitung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Anzahl der Sensoren vergleichbar mit Komplexität des Netzwerkes</a:t>
            </a:r>
          </a:p>
          <a:p>
            <a:r>
              <a:rPr lang="de-DE" dirty="0"/>
              <a:t>Platzierung paarweise, sodass das </a:t>
            </a:r>
            <a:r>
              <a:rPr lang="de-DE" i="1" dirty="0"/>
              <a:t>Sichtfeld</a:t>
            </a:r>
            <a:r>
              <a:rPr lang="de-DE" dirty="0"/>
              <a:t> symmetrisch ist</a:t>
            </a:r>
          </a:p>
          <a:p>
            <a:r>
              <a:rPr lang="de-DE" dirty="0"/>
              <a:t>In der Arbeit wurden die Winkel -40°, -20°, -4°, 4°, 20° und 40° relativ zur Fahrtrichtung untersucht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Simulationsablauf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Fahrzeug wird auf ausgewählter Strecke platziert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Sensoren nehmen Umgebung wahr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Ausgabe des künstlichen neuronales Netzwerks wird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Fahrzeugphysik wird berechnet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Reifen werden entsprechend gedreht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Beschleunigungskräfte werden auf die Reifen angewendet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Luftwiderstand und Reibung werden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Simulationsschritt wird ausgeführt</a:t>
            </a:r>
          </a:p>
          <a:p>
            <a:pPr marL="800100" lvl="1" indent="-342900">
              <a:buFont typeface="+mj-lt"/>
              <a:buAutoNum type="romanUcPeriod"/>
            </a:pPr>
            <a:r>
              <a:rPr lang="de-DE" dirty="0"/>
              <a:t>    Kollisionen werden aufgelöst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Kräfte werden berechnet</a:t>
            </a:r>
          </a:p>
          <a:p>
            <a:pPr marL="800100" lvl="1" indent="-342900">
              <a:buFont typeface="+mj-lt"/>
              <a:buAutoNum type="romanUcPeriod"/>
            </a:pPr>
            <a:r>
              <a:rPr lang="de-DE" dirty="0"/>
              <a:t>    Objekte werden bewegt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Falls Zeit abgelaufen ist oder Fahrzeug mit Wand kollidiert ist, wird die Simulation abgebrochen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Ansonsten weiter mit Schritt 1</a:t>
            </a:r>
            <a:r>
              <a:rPr lang="de-DE" i="1" dirty="0"/>
              <a:t>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4572001" y="4572002"/>
            <a:ext cx="335902" cy="559833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924148" y="4674946"/>
            <a:ext cx="2288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i="1" dirty="0" err="1"/>
              <a:t>Farseer</a:t>
            </a:r>
            <a:r>
              <a:rPr lang="de-DE" sz="1500" i="1" dirty="0"/>
              <a:t> </a:t>
            </a:r>
            <a:r>
              <a:rPr lang="de-DE" sz="1500" i="1" dirty="0" err="1"/>
              <a:t>Physics</a:t>
            </a:r>
            <a:r>
              <a:rPr lang="de-DE" sz="1500" i="1" dirty="0"/>
              <a:t> Engine </a:t>
            </a:r>
            <a:r>
              <a:rPr lang="de-DE" sz="1500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32198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Berechnung der nächsten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künstlichen neuronalen Netze mit dem </a:t>
            </a:r>
            <a:r>
              <a:rPr lang="de-DE" i="1" dirty="0"/>
              <a:t>besten</a:t>
            </a:r>
            <a:r>
              <a:rPr lang="de-DE" dirty="0"/>
              <a:t> Fahrverhalten werden unverändert in die nächste Generation übernommen</a:t>
            </a:r>
          </a:p>
          <a:p>
            <a:r>
              <a:rPr lang="de-DE" dirty="0"/>
              <a:t>Die verbleibenden Plätze werden durch gewichtete Zufallsauswahl gefüllt (Roulette-Selektion) [15]</a:t>
            </a:r>
          </a:p>
          <a:p>
            <a:pPr lvl="1"/>
            <a:r>
              <a:rPr lang="de-DE" dirty="0"/>
              <a:t>Die Gewichte der ausgewählten Netzwerke werden mutiert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Streng monoton steigende Bewertung der besten Individuen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3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2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  <a:noFill/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Video-Demo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 von Eike Stein - 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26</a:t>
            </a:fld>
            <a:endParaRPr lang="de-DE" dirty="0"/>
          </a:p>
        </p:txBody>
      </p:sp>
      <p:pic>
        <p:nvPicPr>
          <p:cNvPr id="8" name="2016-09-26 17-35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2190750"/>
            <a:ext cx="7086600" cy="3986213"/>
          </a:xfrm>
        </p:spPr>
      </p:pic>
    </p:spTree>
    <p:extLst>
      <p:ext uri="{BB962C8B-B14F-4D97-AF65-F5344CB8AC3E}">
        <p14:creationId xmlns:p14="http://schemas.microsoft.com/office/powerpoint/2010/main" val="4156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321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Fazit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 recht kurzer Zeit lernen künstliche neuronale Netzwerke ein Fahrzeug einen virtuellen Rundkurs zu durchsteuern</a:t>
            </a:r>
          </a:p>
          <a:p>
            <a:r>
              <a:rPr lang="de-DE" dirty="0"/>
              <a:t>Nach wenigen Generationen gelingt kollisionsfreies Durchfahren der ausgewählten Strecke</a:t>
            </a:r>
          </a:p>
          <a:p>
            <a:r>
              <a:rPr lang="de-DE" dirty="0"/>
              <a:t>Geschwindigkeit nimmt zunächst eine untergeordnete Rolle ein</a:t>
            </a:r>
          </a:p>
          <a:p>
            <a:pPr lvl="1"/>
            <a:r>
              <a:rPr lang="de-DE" dirty="0"/>
              <a:t>Auch in späteren Generationen weiteres Optimierungspotential</a:t>
            </a:r>
          </a:p>
          <a:p>
            <a:r>
              <a:rPr lang="de-DE" dirty="0"/>
              <a:t>Das Fahrverhalten kann ausschließlich subjektiv beurteilt werden</a:t>
            </a:r>
          </a:p>
          <a:p>
            <a:pPr lvl="1"/>
            <a:r>
              <a:rPr lang="de-DE" dirty="0"/>
              <a:t>Es wirkt etwas riskant</a:t>
            </a:r>
          </a:p>
          <a:p>
            <a:pPr lvl="1"/>
            <a:r>
              <a:rPr lang="de-DE" dirty="0"/>
              <a:t>Pendeln des Fahrzeuges auch in späteren Generationen sichtbar</a:t>
            </a:r>
          </a:p>
          <a:p>
            <a:pPr lvl="1"/>
            <a:r>
              <a:rPr lang="de-DE" dirty="0"/>
              <a:t>Nichtsdestotrotz recht zuverlässig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6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Fazit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Trotz der erwähnten Probleme stellen künstliche neuronale Netzwerke ein vielversprechenden Ansatz zur Kontrolle von Fahrzeugen dar</a:t>
            </a:r>
          </a:p>
          <a:p>
            <a:r>
              <a:rPr lang="de-DE" dirty="0"/>
              <a:t>Das Softwaresystem stellt die nötige Grundlage für die Auswertung dar</a:t>
            </a:r>
          </a:p>
          <a:p>
            <a:pPr lvl="1"/>
            <a:r>
              <a:rPr lang="de-DE" dirty="0"/>
              <a:t>Ohne dieses wäre eine systematische Auswertung kaum möglich</a:t>
            </a:r>
          </a:p>
          <a:p>
            <a:pPr lvl="1"/>
            <a:r>
              <a:rPr lang="de-DE" dirty="0"/>
              <a:t>Die Diagramme, sowie die visuelle Simulation des Fahrverhaltens ermöglichen eine einfachere Entscheidungsfindung bei der Parameterbestimmung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0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6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ein Fahrzeug zur selben Zeit</a:t>
            </a:r>
          </a:p>
          <a:p>
            <a:r>
              <a:rPr lang="de-DE" dirty="0"/>
              <a:t>Nur in Simulation getestet</a:t>
            </a:r>
          </a:p>
          <a:p>
            <a:r>
              <a:rPr lang="de-DE" dirty="0"/>
              <a:t>Keine Stördaten und Umgebung sehr simpel</a:t>
            </a:r>
          </a:p>
          <a:p>
            <a:r>
              <a:rPr lang="de-DE" dirty="0"/>
              <a:t>(Fahrzeug-)Physik nicht 100% realistisch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Nur ein kleiner technologischer Aspekt autonomer Autos untersucht</a:t>
            </a:r>
          </a:p>
          <a:p>
            <a:r>
              <a:rPr lang="de-DE" dirty="0"/>
              <a:t>Künstliche neuronale Netze sind vielversprechend aber weitere Untersuchungen sind nötig</a:t>
            </a:r>
          </a:p>
          <a:p>
            <a:pPr lvl="1"/>
            <a:r>
              <a:rPr lang="de-DE" dirty="0"/>
              <a:t>Nicht untersuchte Anpassungen an der Simulation</a:t>
            </a:r>
          </a:p>
          <a:p>
            <a:pPr lvl="1"/>
            <a:r>
              <a:rPr lang="de-DE" dirty="0"/>
              <a:t>Durchführung von Experimenten mit realen Fahrzeugen</a:t>
            </a:r>
          </a:p>
          <a:p>
            <a:r>
              <a:rPr lang="de-DE" dirty="0"/>
              <a:t>Weiterführende Fragen</a:t>
            </a:r>
          </a:p>
          <a:p>
            <a:pPr lvl="1"/>
            <a:r>
              <a:rPr lang="de-DE" dirty="0"/>
              <a:t>Welche Probleme der Steuerung können ausschließlich von künstlichen neuronalen Netzen gelöst werden?</a:t>
            </a:r>
          </a:p>
          <a:p>
            <a:pPr lvl="1"/>
            <a:r>
              <a:rPr lang="de-DE" dirty="0"/>
              <a:t>Wo müssen andere Technologien eingesetzt werden?</a:t>
            </a:r>
          </a:p>
          <a:p>
            <a:pPr lvl="1"/>
            <a:r>
              <a:rPr lang="de-DE" dirty="0"/>
              <a:t>Inwieweit lassen sich diese kombinieren?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3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Haben Sie Fragen?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5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4"/>
            <a:ext cx="9628632" cy="100736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400" dirty="0"/>
              <a:t>[1] 	</a:t>
            </a:r>
            <a:r>
              <a:rPr lang="de-DE" sz="1400" dirty="0" err="1"/>
              <a:t>o.A.</a:t>
            </a:r>
            <a:r>
              <a:rPr lang="de-DE" sz="1400" dirty="0"/>
              <a:t>, „Statistisches Bundesamt,“ 12 07 2016. [Online]. </a:t>
            </a:r>
            <a:r>
              <a:rPr lang="en-US" sz="1400" dirty="0"/>
              <a:t>Available: 	</a:t>
            </a:r>
            <a:r>
              <a:rPr lang="en-US" sz="1400" dirty="0">
                <a:hlinkClick r:id="rId2"/>
              </a:rPr>
              <a:t>https://www.destatis.de/DE/PresseService/Presse/Pressemitteilungen/2016/07/PD16_242_46241.html;jsessionid=D</a:t>
            </a:r>
            <a:r>
              <a:rPr lang="en-US" sz="1400" dirty="0"/>
              <a:t>	A13AA6640CB70FA934860DCC9167B62.cae2. </a:t>
            </a:r>
            <a:r>
              <a:rPr lang="de-DE" sz="1400" dirty="0"/>
              <a:t>[Zugriff am 20 08 2016]</a:t>
            </a:r>
            <a:br>
              <a:rPr lang="de-DE" sz="1400" dirty="0"/>
            </a:br>
            <a:r>
              <a:rPr lang="de-DE" sz="1400" dirty="0"/>
              <a:t>[2] 	</a:t>
            </a:r>
            <a:r>
              <a:rPr lang="en-US" sz="1400" dirty="0"/>
              <a:t>M. K. Alex Forrest, Autonomous Cars and Society, Worcester, 2007</a:t>
            </a:r>
            <a:br>
              <a:rPr lang="de-DE" sz="1400" dirty="0"/>
            </a:br>
            <a:r>
              <a:rPr lang="de-DE" sz="1400" dirty="0"/>
              <a:t>[3]	</a:t>
            </a:r>
            <a:r>
              <a:rPr lang="de-DE" sz="1400" dirty="0" err="1"/>
              <a:t>o.A.</a:t>
            </a:r>
            <a:r>
              <a:rPr lang="de-DE" sz="1400" dirty="0"/>
              <a:t>, „Google,“ o.J.. [Online]. </a:t>
            </a:r>
            <a:r>
              <a:rPr lang="de-DE" sz="1400" dirty="0" err="1"/>
              <a:t>Available</a:t>
            </a:r>
            <a:r>
              <a:rPr lang="de-DE" sz="1400" dirty="0"/>
              <a:t>: </a:t>
            </a:r>
            <a:r>
              <a:rPr lang="de-DE" sz="1400" dirty="0">
                <a:hlinkClick r:id="rId3"/>
              </a:rPr>
              <a:t>https://www.google.com/selfdrivingcar/</a:t>
            </a:r>
            <a:r>
              <a:rPr lang="de-DE" sz="1400" dirty="0"/>
              <a:t>  [Zugriff am 31 Mai 2016]</a:t>
            </a:r>
            <a:br>
              <a:rPr lang="en-US" sz="1400" dirty="0"/>
            </a:br>
            <a:r>
              <a:rPr lang="en-US" sz="1400" dirty="0"/>
              <a:t>[4]	</a:t>
            </a:r>
            <a:r>
              <a:rPr lang="en-US" sz="1400" dirty="0" err="1"/>
              <a:t>o.A</a:t>
            </a:r>
            <a:r>
              <a:rPr lang="en-US" sz="1400" dirty="0"/>
              <a:t>., „Tesla,“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4"/>
              </a:rPr>
              <a:t>https://www.tesla.com/de_DE/presskit/autopilot</a:t>
            </a:r>
            <a:r>
              <a:rPr lang="en-US" sz="1400" dirty="0"/>
              <a:t>  [</a:t>
            </a:r>
            <a:r>
              <a:rPr lang="en-US" sz="1400" dirty="0" err="1"/>
              <a:t>Zugriff</a:t>
            </a:r>
            <a:r>
              <a:rPr lang="en-US" sz="1400" dirty="0"/>
              <a:t> am 08 18 2016]</a:t>
            </a:r>
            <a:br>
              <a:rPr lang="en-US" sz="1400" dirty="0"/>
            </a:br>
            <a:r>
              <a:rPr lang="en-US" sz="1400" dirty="0"/>
              <a:t>[5]	</a:t>
            </a:r>
            <a:r>
              <a:rPr lang="de-DE" sz="1400" dirty="0"/>
              <a:t>C. Darwin, Über die Entstehung der Arten durch natürliche Zuchtwahl, Books on Demand, 2016</a:t>
            </a:r>
            <a:br>
              <a:rPr lang="de-DE" sz="1400" dirty="0"/>
            </a:br>
            <a:r>
              <a:rPr lang="de-DE" sz="1400" dirty="0"/>
              <a:t>[6]	</a:t>
            </a:r>
            <a:r>
              <a:rPr lang="en-US" sz="1400" dirty="0"/>
              <a:t>M. G. </a:t>
            </a:r>
            <a:r>
              <a:rPr lang="en-US" sz="1400" dirty="0" err="1"/>
              <a:t>Xinjie</a:t>
            </a:r>
            <a:r>
              <a:rPr lang="en-US" sz="1400" dirty="0"/>
              <a:t> Yu, „Representation and Evaluation,“ in Introduction to Evolutionary Algorithms, Springer, 2010, pp. 15-16</a:t>
            </a:r>
            <a:br>
              <a:rPr lang="en-US" sz="1400" dirty="0"/>
            </a:br>
            <a:r>
              <a:rPr lang="en-US" sz="1400" dirty="0"/>
              <a:t>[7]	M. G. </a:t>
            </a:r>
            <a:r>
              <a:rPr lang="en-US" sz="1400" dirty="0" err="1"/>
              <a:t>Xinjie</a:t>
            </a:r>
            <a:r>
              <a:rPr lang="en-US" sz="1400" dirty="0"/>
              <a:t> Yu, „Simple Genetic Algorithm Infrastructure,“ in Introduction to Evolutionary Algorithms, Springer, 2010, 	pp. 17-23</a:t>
            </a:r>
            <a:br>
              <a:rPr lang="en-US" sz="1400" dirty="0"/>
            </a:br>
            <a:r>
              <a:rPr lang="en-US" sz="1400" dirty="0"/>
              <a:t>[8]	C. F. L. Z. M. F.J. Lobo, Parameter Setting in Evolutionary Algorithms, Springer, 2007</a:t>
            </a:r>
            <a:br>
              <a:rPr lang="en-US" sz="1400" dirty="0"/>
            </a:br>
            <a:r>
              <a:rPr lang="en-US" sz="1400" dirty="0"/>
              <a:t>[9]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</a:t>
            </a:r>
            <a:br>
              <a:rPr lang="en-US" sz="1400" dirty="0"/>
            </a:br>
            <a:r>
              <a:rPr lang="en-US" sz="1400" dirty="0"/>
              <a:t>[10]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1996, p. 33</a:t>
            </a:r>
            <a:br>
              <a:rPr lang="en-US" sz="1400" dirty="0"/>
            </a:br>
            <a:r>
              <a:rPr lang="en-US" sz="1400" dirty="0"/>
              <a:t>[11]	P. v. d. S. Ben </a:t>
            </a:r>
            <a:r>
              <a:rPr lang="en-US" sz="1400" dirty="0" err="1"/>
              <a:t>Krose</a:t>
            </a:r>
            <a:r>
              <a:rPr lang="en-US" sz="1400" dirty="0"/>
              <a:t>, An </a:t>
            </a:r>
            <a:r>
              <a:rPr lang="en-US" sz="1400" dirty="0" err="1"/>
              <a:t>introcution</a:t>
            </a:r>
            <a:r>
              <a:rPr lang="en-US" sz="1400" dirty="0"/>
              <a:t> to Neural Networks, Amsterdam, 1996, p. 17</a:t>
            </a:r>
            <a:br>
              <a:rPr lang="en-US" sz="1400" dirty="0"/>
            </a:br>
            <a:r>
              <a:rPr lang="en-US" sz="1400" dirty="0"/>
              <a:t>[12]	</a:t>
            </a:r>
            <a:r>
              <a:rPr lang="en-US" sz="1400" dirty="0" err="1"/>
              <a:t>o.A</a:t>
            </a:r>
            <a:r>
              <a:rPr lang="en-US" sz="1400" dirty="0"/>
              <a:t>., „GPSies,“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5"/>
              </a:rPr>
              <a:t>http://www.gpsies.com/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20 08 2016]</a:t>
            </a:r>
            <a:br>
              <a:rPr lang="en-US" sz="1400" dirty="0"/>
            </a:br>
            <a:r>
              <a:rPr lang="en-US" sz="1400" dirty="0"/>
              <a:t>[13]	e. a. Ian </a:t>
            </a:r>
            <a:r>
              <a:rPr lang="en-US" sz="1400" dirty="0" err="1"/>
              <a:t>Qvist</a:t>
            </a:r>
            <a:r>
              <a:rPr lang="en-US" sz="1400" dirty="0"/>
              <a:t>, „</a:t>
            </a:r>
            <a:r>
              <a:rPr lang="en-US" sz="1400" dirty="0" err="1"/>
              <a:t>Codeplex</a:t>
            </a:r>
            <a:r>
              <a:rPr lang="en-US" sz="1400" dirty="0"/>
              <a:t>,“ 26 08 2013. [Online]. Available: </a:t>
            </a:r>
            <a:r>
              <a:rPr lang="en-US" sz="1400" dirty="0">
                <a:hlinkClick r:id="rId6"/>
              </a:rPr>
              <a:t>https://farseerphysics.codeplex.com/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21 08 	2016]</a:t>
            </a:r>
            <a:br>
              <a:rPr lang="en-US" sz="1400" dirty="0"/>
            </a:br>
            <a:r>
              <a:rPr lang="en-US" sz="1400" dirty="0"/>
              <a:t>[14]	A. e. a. </a:t>
            </a:r>
            <a:r>
              <a:rPr lang="en-US" sz="1400" dirty="0" err="1"/>
              <a:t>Fiszelew</a:t>
            </a:r>
            <a:r>
              <a:rPr lang="en-US" sz="1400" dirty="0"/>
              <a:t>, Finding Optimal Neural Network Architecture Using, Buenos Aires Institute of Technology, </a:t>
            </a:r>
            <a:r>
              <a:rPr lang="en-US" sz="1400" dirty="0" err="1"/>
              <a:t>o.J.</a:t>
            </a:r>
            <a:br>
              <a:rPr lang="en-US" sz="1400" dirty="0"/>
            </a:br>
            <a:r>
              <a:rPr lang="en-US" sz="1400" dirty="0"/>
              <a:t>[15]	F. H. Thomas </a:t>
            </a:r>
            <a:r>
              <a:rPr lang="en-US" sz="1400" dirty="0" err="1"/>
              <a:t>Bäck</a:t>
            </a:r>
            <a:r>
              <a:rPr lang="en-US" sz="1400" dirty="0"/>
              <a:t>, Extended Selection Mechanisms in Genetic Algorithms, Dortmund, </a:t>
            </a:r>
            <a:r>
              <a:rPr lang="en-US" sz="1400" dirty="0" err="1"/>
              <a:t>o.J.</a:t>
            </a:r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03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Jährlich sterben in Deutschland rund 3500 Menschen bei Verkehrsunfällen [1]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Häufig ist menschliches Versagen die Ursache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Es werden weitere Sicherheitssysteme benötigt</a:t>
            </a:r>
            <a:endParaRPr lang="de-DE" dirty="0"/>
          </a:p>
          <a:p>
            <a:r>
              <a:rPr lang="de-DE" dirty="0"/>
              <a:t>Bestehende Sicherheitssysteme nur unterstützend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/>
              <a:t>Sicherheit muss immer noch durch den menschlichen Fahrer garantiert werden</a:t>
            </a:r>
          </a:p>
          <a:p>
            <a:r>
              <a:rPr lang="de-DE" dirty="0"/>
              <a:t>Autonomes Fahren neuartiger Lösungsansatz</a:t>
            </a:r>
          </a:p>
          <a:p>
            <a:r>
              <a:rPr lang="de-DE" dirty="0"/>
              <a:t>Viele unvorhersehbare Faktoren wirken auf den Entscheidungsprozess beim Fahren ein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Keine einfachen </a:t>
            </a:r>
            <a:r>
              <a:rPr lang="de-DE" i="1" dirty="0">
                <a:sym typeface="Wingdings" panose="05000000000000000000" pitchFamily="2" charset="2"/>
              </a:rPr>
              <a:t>Wenn-Dann</a:t>
            </a:r>
            <a:r>
              <a:rPr lang="de-DE" dirty="0">
                <a:sym typeface="Wingdings" panose="05000000000000000000" pitchFamily="2" charset="2"/>
              </a:rPr>
              <a:t> Beziehungen möglich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Systeme benötigt, die selbstständig auf neue Situationen angemessen reagieren können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Zum Beispiel künstliche neuronale Netze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5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Forschungsfrage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Eignen sich künstliche neuronale Netze, um Sensordaten eines Fahrzeugs zu verarbeiten und dieses zu steuern?</a:t>
            </a:r>
          </a:p>
          <a:p>
            <a:pPr lvl="1"/>
            <a:r>
              <a:rPr lang="de-DE" dirty="0"/>
              <a:t>Fahrverhalten sollte schnell, sicher und </a:t>
            </a:r>
            <a:r>
              <a:rPr lang="de-DE" i="1" dirty="0"/>
              <a:t>menschenähnlich </a:t>
            </a:r>
            <a:r>
              <a:rPr lang="de-DE" dirty="0"/>
              <a:t>sein</a:t>
            </a:r>
          </a:p>
          <a:p>
            <a:r>
              <a:rPr lang="de-DE" dirty="0"/>
              <a:t>Zur Beantwortung kommt ein neuentwickeltes Softwaresystem zum Einsatz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Inwieweit eignet sich ein Softwaresystem zur Durchführung und Auswertung von Simulationen, in denen Fahrzeuge mithilfe von künstlichen neuronalen Netzen gesteuert werden?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86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Autonomes 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Ziel ist die vollständige Kontrolle von Autos, Bussen und Lastwagen</a:t>
            </a:r>
          </a:p>
          <a:p>
            <a:r>
              <a:rPr lang="de-DE" dirty="0"/>
              <a:t>Einer der ersten Beiträge von </a:t>
            </a:r>
            <a:r>
              <a:rPr lang="de-DE" dirty="0" err="1"/>
              <a:t>Tsukuba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Enginieering</a:t>
            </a:r>
            <a:r>
              <a:rPr lang="de-DE" dirty="0"/>
              <a:t> Laboratory</a:t>
            </a:r>
          </a:p>
          <a:p>
            <a:pPr lvl="1"/>
            <a:r>
              <a:rPr lang="de-DE" dirty="0"/>
              <a:t>Autos konnten weißen Linien auf Testgelände folgen [2]</a:t>
            </a:r>
          </a:p>
          <a:p>
            <a:r>
              <a:rPr lang="de-DE" dirty="0"/>
              <a:t>Mittlerweile sind große Unternehmen wie Google und Tesla führend in der Entwicklung [3][4]</a:t>
            </a:r>
          </a:p>
          <a:p>
            <a:r>
              <a:rPr lang="de-DE" dirty="0"/>
              <a:t>Verschiedene Sensoren kommen zum Einsatz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Ultrasound</a:t>
            </a:r>
          </a:p>
          <a:p>
            <a:pPr lvl="1"/>
            <a:r>
              <a:rPr lang="de-DE" dirty="0"/>
              <a:t>GPS</a:t>
            </a:r>
          </a:p>
          <a:p>
            <a:pPr lvl="1"/>
            <a:r>
              <a:rPr lang="de-DE" dirty="0"/>
              <a:t>Laser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Sensordaten </a:t>
            </a:r>
            <a:r>
              <a:rPr lang="de-DE" dirty="0">
                <a:sym typeface="Wingdings" panose="05000000000000000000" pitchFamily="2" charset="2"/>
              </a:rPr>
              <a:t> Steuerung des Fahrzeuges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Fuzzy-Logik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Künstliche neuronale Netze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Anlehnung an natürliche Selektion in der Natur [5]</a:t>
            </a:r>
          </a:p>
          <a:p>
            <a:pPr lvl="1"/>
            <a:r>
              <a:rPr lang="de-DE" i="1" dirty="0" err="1"/>
              <a:t>Survival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fittest</a:t>
            </a:r>
          </a:p>
          <a:p>
            <a:r>
              <a:rPr lang="de-DE" dirty="0"/>
              <a:t>Individuum </a:t>
            </a:r>
            <a:r>
              <a:rPr lang="de-DE" dirty="0">
                <a:sym typeface="Wingdings" panose="05000000000000000000" pitchFamily="2" charset="2"/>
              </a:rPr>
              <a:t> Lösung für Problem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des Flügels eines Windrades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der Karosserie eines Rennwagens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Fahrverhalten eines autonomen Autos</a:t>
            </a:r>
          </a:p>
          <a:p>
            <a:r>
              <a:rPr lang="de-DE" dirty="0">
                <a:sym typeface="Wingdings" panose="05000000000000000000" pitchFamily="2" charset="2"/>
              </a:rPr>
              <a:t>Lösungskandidaten werden durch </a:t>
            </a:r>
            <a:r>
              <a:rPr lang="de-DE" i="1" dirty="0">
                <a:sym typeface="Wingdings" panose="05000000000000000000" pitchFamily="2" charset="2"/>
              </a:rPr>
              <a:t>Gene</a:t>
            </a:r>
            <a:r>
              <a:rPr lang="de-DE" dirty="0">
                <a:sym typeface="Wingdings" panose="05000000000000000000" pitchFamily="2" charset="2"/>
              </a:rPr>
              <a:t> kodiert [6]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Gen  Bit oder Dezimalzahl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Gene definieren eine Lösung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Iterative (kleine) Veränderungen [7]</a:t>
            </a:r>
          </a:p>
          <a:p>
            <a:pPr lvl="1"/>
            <a:r>
              <a:rPr lang="de-DE" dirty="0"/>
              <a:t>Mutation</a:t>
            </a:r>
          </a:p>
          <a:p>
            <a:pPr lvl="1"/>
            <a:r>
              <a:rPr lang="de-DE" dirty="0"/>
              <a:t>Rekombination von Individuen</a:t>
            </a:r>
          </a:p>
          <a:p>
            <a:r>
              <a:rPr lang="de-DE" dirty="0"/>
              <a:t>Selektion der besten Individuen in nächste Generation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Nach vielen Generationen existieren Individuen, die akzeptable Lösungen kodieren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2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zu Themen im Zusammenhang mit der Ausbildung, im Design Wandtafelbilder (Breitbild)</Template>
  <TotalTime>0</TotalTime>
  <Words>1598</Words>
  <Application>Microsoft Office PowerPoint</Application>
  <PresentationFormat>Breitbild</PresentationFormat>
  <Paragraphs>276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Calibri</vt:lpstr>
      <vt:lpstr>Cambria Math</vt:lpstr>
      <vt:lpstr>Wingdings</vt:lpstr>
      <vt:lpstr>Education 16x9</vt:lpstr>
      <vt:lpstr>Simulation selbstfahrender Autos mithilfe von künstlichen neuronalen Netzen und evolutionären Algorithmen </vt:lpstr>
      <vt:lpstr>Inhalt</vt:lpstr>
      <vt:lpstr>Einleitung</vt:lpstr>
      <vt:lpstr>Motivation</vt:lpstr>
      <vt:lpstr>Forschungsfrage</vt:lpstr>
      <vt:lpstr>Grundlagen</vt:lpstr>
      <vt:lpstr>Autonomes Fahren</vt:lpstr>
      <vt:lpstr>Evolutionäre Algorithmen (1)</vt:lpstr>
      <vt:lpstr>Evolutionäre Algorithmen (2)</vt:lpstr>
      <vt:lpstr>Evolutionäre Algorithmen (3) – Ablauf</vt:lpstr>
      <vt:lpstr>Evolutionäre Algorithmen (4)</vt:lpstr>
      <vt:lpstr>Künstliche neuronale Netze (1)</vt:lpstr>
      <vt:lpstr>Künstliche neuronale Netze (2)</vt:lpstr>
      <vt:lpstr>Künstliche neuronale Netze (3)</vt:lpstr>
      <vt:lpstr>Künstliche neuronale Netze (4) – Aktivitätsfunktionen</vt:lpstr>
      <vt:lpstr>Konzept</vt:lpstr>
      <vt:lpstr>Ansatz</vt:lpstr>
      <vt:lpstr>Streckengenerierung (1)</vt:lpstr>
      <vt:lpstr>Streckengenerierung (2)</vt:lpstr>
      <vt:lpstr>Fahrzeug</vt:lpstr>
      <vt:lpstr>Sensorverarbeitung (1)</vt:lpstr>
      <vt:lpstr>Sensorverarbeitung (2)</vt:lpstr>
      <vt:lpstr>Simulationsablauf</vt:lpstr>
      <vt:lpstr>Berechnung der nächsten Generation</vt:lpstr>
      <vt:lpstr>Demo</vt:lpstr>
      <vt:lpstr>Video-Demo</vt:lpstr>
      <vt:lpstr>Fazit und Ausblick</vt:lpstr>
      <vt:lpstr>Fazit (1)</vt:lpstr>
      <vt:lpstr>Fazit (2)</vt:lpstr>
      <vt:lpstr>Grenzen</vt:lpstr>
      <vt:lpstr>Ausblick</vt:lpstr>
      <vt:lpstr>Vielen Dank für Ihre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2016-09-26T10:28:34Z</dcterms:created>
  <dcterms:modified xsi:type="dcterms:W3CDTF">2016-09-26T22:38:54Z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